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 Id="rId88" Type="http://schemas.openxmlformats.org/officeDocument/2006/relationships/slide" Target="slides/slide81.xml"/><Relationship Id="rId89" Type="http://schemas.openxmlformats.org/officeDocument/2006/relationships/slide" Target="slides/slide82.xml"/><Relationship Id="rId90" Type="http://schemas.openxmlformats.org/officeDocument/2006/relationships/slide" Target="slides/slide83.xml"/><Relationship Id="rId91" Type="http://schemas.openxmlformats.org/officeDocument/2006/relationships/slide" Target="slides/slide84.xml"/><Relationship Id="rId92" Type="http://schemas.openxmlformats.org/officeDocument/2006/relationships/slide" Target="slides/slide85.xml"/><Relationship Id="rId93" Type="http://schemas.openxmlformats.org/officeDocument/2006/relationships/slide" Target="slides/slide86.xml"/><Relationship Id="rId94" Type="http://schemas.openxmlformats.org/officeDocument/2006/relationships/slide" Target="slides/slide87.xml"/><Relationship Id="rId95" Type="http://schemas.openxmlformats.org/officeDocument/2006/relationships/slide" Target="slides/slide88.xml"/><Relationship Id="rId96" Type="http://schemas.openxmlformats.org/officeDocument/2006/relationships/slide" Target="slides/slide89.xml"/><Relationship Id="rId97" Type="http://schemas.openxmlformats.org/officeDocument/2006/relationships/slide" Target="slides/slide90.xml"/><Relationship Id="rId98" Type="http://schemas.openxmlformats.org/officeDocument/2006/relationships/slide" Target="slides/slide91.xml"/><Relationship Id="rId99" Type="http://schemas.openxmlformats.org/officeDocument/2006/relationships/slide" Target="slides/slide9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1" name="Shape 131"/>
          <p:cNvSpPr/>
          <p:nvPr>
            <p:ph type="sldImg"/>
          </p:nvPr>
        </p:nvSpPr>
        <p:spPr>
          <a:xfrm>
            <a:off x="1143000" y="685800"/>
            <a:ext cx="4572000" cy="3429000"/>
          </a:xfrm>
          <a:prstGeom prst="rect">
            <a:avLst/>
          </a:prstGeom>
        </p:spPr>
        <p:txBody>
          <a:bodyPr/>
          <a:lstStyle/>
          <a:p>
            <a:pPr/>
          </a:p>
        </p:txBody>
      </p:sp>
      <p:sp>
        <p:nvSpPr>
          <p:cNvPr id="132" name="Shape 13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b="1" sz="1200">
        <a:latin typeface="+mn-lt"/>
        <a:ea typeface="+mn-ea"/>
        <a:cs typeface="+mn-cs"/>
        <a:sym typeface="Calibri"/>
      </a:defRPr>
    </a:lvl1pPr>
    <a:lvl2pPr indent="228600" latinLnBrk="0">
      <a:spcBef>
        <a:spcPts val="400"/>
      </a:spcBef>
      <a:defRPr b="1" sz="1200">
        <a:latin typeface="+mn-lt"/>
        <a:ea typeface="+mn-ea"/>
        <a:cs typeface="+mn-cs"/>
        <a:sym typeface="Calibri"/>
      </a:defRPr>
    </a:lvl2pPr>
    <a:lvl3pPr indent="457200" latinLnBrk="0">
      <a:spcBef>
        <a:spcPts val="400"/>
      </a:spcBef>
      <a:defRPr b="1" sz="1200">
        <a:latin typeface="+mn-lt"/>
        <a:ea typeface="+mn-ea"/>
        <a:cs typeface="+mn-cs"/>
        <a:sym typeface="Calibri"/>
      </a:defRPr>
    </a:lvl3pPr>
    <a:lvl4pPr indent="685800" latinLnBrk="0">
      <a:spcBef>
        <a:spcPts val="400"/>
      </a:spcBef>
      <a:defRPr b="1" sz="1200">
        <a:latin typeface="+mn-lt"/>
        <a:ea typeface="+mn-ea"/>
        <a:cs typeface="+mn-cs"/>
        <a:sym typeface="Calibri"/>
      </a:defRPr>
    </a:lvl4pPr>
    <a:lvl5pPr indent="914400" latinLnBrk="0">
      <a:spcBef>
        <a:spcPts val="400"/>
      </a:spcBef>
      <a:defRPr b="1" sz="1200">
        <a:latin typeface="+mn-lt"/>
        <a:ea typeface="+mn-ea"/>
        <a:cs typeface="+mn-cs"/>
        <a:sym typeface="Calibri"/>
      </a:defRPr>
    </a:lvl5pPr>
    <a:lvl6pPr indent="1143000" latinLnBrk="0">
      <a:spcBef>
        <a:spcPts val="400"/>
      </a:spcBef>
      <a:defRPr b="1" sz="1200">
        <a:latin typeface="+mn-lt"/>
        <a:ea typeface="+mn-ea"/>
        <a:cs typeface="+mn-cs"/>
        <a:sym typeface="Calibri"/>
      </a:defRPr>
    </a:lvl6pPr>
    <a:lvl7pPr indent="1371600" latinLnBrk="0">
      <a:spcBef>
        <a:spcPts val="400"/>
      </a:spcBef>
      <a:defRPr b="1" sz="1200">
        <a:latin typeface="+mn-lt"/>
        <a:ea typeface="+mn-ea"/>
        <a:cs typeface="+mn-cs"/>
        <a:sym typeface="Calibri"/>
      </a:defRPr>
    </a:lvl7pPr>
    <a:lvl8pPr indent="1600200" latinLnBrk="0">
      <a:spcBef>
        <a:spcPts val="400"/>
      </a:spcBef>
      <a:defRPr b="1" sz="1200">
        <a:latin typeface="+mn-lt"/>
        <a:ea typeface="+mn-ea"/>
        <a:cs typeface="+mn-cs"/>
        <a:sym typeface="Calibri"/>
      </a:defRPr>
    </a:lvl8pPr>
    <a:lvl9pPr indent="1828800" latinLnBrk="0">
      <a:spcBef>
        <a:spcPts val="400"/>
      </a:spcBef>
      <a:defRPr b="1"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6.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7.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8.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19.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1.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2.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3.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4.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25.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26.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27.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28.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29.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0.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31.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32.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 Id="rId3" Type="http://schemas.openxmlformats.org/officeDocument/2006/relationships/hyperlink" Target="https://ballotpedia.org/Paul_Ryan" TargetMode="External"/><Relationship Id="rId4" Type="http://schemas.openxmlformats.org/officeDocument/2006/relationships/hyperlink" Target="https://ballotpedia.org/California_Proposition_6,_Voter_Approval_for_Future_Gas_and_Vehicle_Taxes_and_2017_Tax_Repeal_Initiative_(2018)%23cite_note-finance-9" TargetMode="External"/><Relationship Id="rId5" Type="http://schemas.openxmlformats.org/officeDocument/2006/relationships/hyperlink" Target="https://ballotpedia.org/Kevin_McCarthy" TargetMode="External"/><Relationship Id="rId6" Type="http://schemas.openxmlformats.org/officeDocument/2006/relationships/hyperlink" Target="https://ballotpedia.org/Steve_Scalise" TargetMode="External"/><Relationship Id="rId7" Type="http://schemas.openxmlformats.org/officeDocument/2006/relationships/hyperlink" Target="https://ballotpedia.org/Doug_LaMalfa" TargetMode="External"/><Relationship Id="rId8" Type="http://schemas.openxmlformats.org/officeDocument/2006/relationships/hyperlink" Target="https://ballotpedia.org/California_Proposition_6,_Voter_Approval_for_Future_Gas_and_Vehicle_Taxes_and_2017_Tax_Repeal_Initiative_(2018)%23cite_note-mw-18" TargetMode="External"/><Relationship Id="rId9" Type="http://schemas.openxmlformats.org/officeDocument/2006/relationships/hyperlink" Target="https://ballotpedia.org/Devin_Nunes" TargetMode="External"/><Relationship Id="rId10" Type="http://schemas.openxmlformats.org/officeDocument/2006/relationships/hyperlink" Target="https://ballotpedia.org/Ken_Calvert" TargetMode="External"/><Relationship Id="rId11" Type="http://schemas.openxmlformats.org/officeDocument/2006/relationships/hyperlink" Target="https://ballotpedia.org/Mimi_Walters" TargetMode="External"/><Relationship Id="rId12" Type="http://schemas.openxmlformats.org/officeDocument/2006/relationships/hyperlink" Target="https://ballotpedia.org/Jim_Nielsen" TargetMode="External"/><Relationship Id="rId13" Type="http://schemas.openxmlformats.org/officeDocument/2006/relationships/hyperlink" Target="https://ballotpedia.org/Patricia_C._Bates" TargetMode="External"/><Relationship Id="rId14" Type="http://schemas.openxmlformats.org/officeDocument/2006/relationships/hyperlink" Target="https://ballotpedia.org/Brian_Dahle" TargetMode="External"/><Relationship Id="rId15" Type="http://schemas.openxmlformats.org/officeDocument/2006/relationships/hyperlink" Target="https://ballotpedia.org/James_Gallagher_(California)" TargetMode="External"/><Relationship Id="rId16" Type="http://schemas.openxmlformats.org/officeDocument/2006/relationships/hyperlink" Target="https://ballotpedia.org/Travis_Allen" TargetMode="External"/><Relationship Id="rId17" Type="http://schemas.openxmlformats.org/officeDocument/2006/relationships/hyperlink" Target="https://ballotpedia.org/California_Proposition_6,_Voter_Approval_for_Future_Gas_and_Vehicle_Taxes_and_2017_Tax_Repeal_Initiative_(2018)%23cite_note-19" TargetMode="External"/><Relationship Id="rId18" Type="http://schemas.openxmlformats.org/officeDocument/2006/relationships/hyperlink" Target="https://ballotpedia.org/Melissa_Melendez" TargetMode="External"/><Relationship Id="rId19" Type="http://schemas.openxmlformats.org/officeDocument/2006/relationships/hyperlink" Target="https://ballotpedia.org/John_Cox_(California)" TargetMode="External"/><Relationship Id="rId20" Type="http://schemas.openxmlformats.org/officeDocument/2006/relationships/hyperlink" Target="https://ballotpedia.org/California_gubernatorial_election,_2018" TargetMode="External"/><Relationship Id="rId21" Type="http://schemas.openxmlformats.org/officeDocument/2006/relationships/hyperlink" Target="https://ballotpedia.org/California_Proposition_6,_Voter_Approval_for_Future_Gas_and_Vehicle_Taxes_and_2017_Tax_Repeal_Initiative_(2018)%23cite_note-20" TargetMode="External"/><Relationship Id="rId22" Type="http://schemas.openxmlformats.org/officeDocument/2006/relationships/hyperlink" Target="https://ballotpedia.org/Young_Kim" TargetMode="External"/><Relationship Id="rId23" Type="http://schemas.openxmlformats.org/officeDocument/2006/relationships/hyperlink" Target="https://ballotpedia.org/California's_49th_Congressional_District_election,_2018" TargetMode="External"/><Relationship Id="rId24" Type="http://schemas.openxmlformats.org/officeDocument/2006/relationships/hyperlink" Target="https://ballotpedia.org/Josh_Harder" TargetMode="External"/><Relationship Id="rId25" Type="http://schemas.openxmlformats.org/officeDocument/2006/relationships/hyperlink" Target="https://ballotpedia.org/California's_10th_Congressional_District_election,_2018" TargetMode="External"/><Relationship Id="rId26" Type="http://schemas.openxmlformats.org/officeDocument/2006/relationships/hyperlink" Target="https://ballotpedia.org/California_Proposition_6,_Voter_Approval_for_Future_Gas_and_Vehicle_Taxes_and_2017_Tax_Repeal_Initiative_(2018)%23cite_note-harder-21" TargetMode="External"/><Relationship Id="rId27" Type="http://schemas.openxmlformats.org/officeDocument/2006/relationships/hyperlink" Target="https://ballotpedia.org/Diane_Harkey" TargetMode="External"/><Relationship Id="rId28" Type="http://schemas.openxmlformats.org/officeDocument/2006/relationships/hyperlink" Target="https://ballotpedia.org/California's_39th_Congressional_District_election,_2018" TargetMode="External"/><Relationship Id="rId29" Type="http://schemas.openxmlformats.org/officeDocument/2006/relationships/hyperlink" Target="https://ballotpedia.org/Jessica_Morse" TargetMode="External"/><Relationship Id="rId30" Type="http://schemas.openxmlformats.org/officeDocument/2006/relationships/hyperlink" Target="https://ballotpedia.org/California's_4th_Congressional_District_election,_2018" TargetMode="External"/><Relationship Id="rId31" Type="http://schemas.openxmlformats.org/officeDocument/2006/relationships/hyperlink" Target="https://ballotpedia.org/California_Proposition_6,_Voter_Approval_for_Future_Gas_and_Vehicle_Taxes_and_2017_Tax_Repeal_Initiative_(2018)%23cite_note-morse-22" TargetMode="External"/><Relationship Id="rId32" Type="http://schemas.openxmlformats.org/officeDocument/2006/relationships/hyperlink" Target="https://ballotpedia.org/Kimberlin_Brown_Pelzer" TargetMode="External"/><Relationship Id="rId33" Type="http://schemas.openxmlformats.org/officeDocument/2006/relationships/hyperlink" Target="https://ballotpedia.org/California's_36th_Congressional_District_election,_2018" TargetMode="External"/><Relationship Id="rId34" Type="http://schemas.openxmlformats.org/officeDocument/2006/relationships/hyperlink" Target="https://ballotpedia.org/California_Proposition_6,_Voter_Approval_for_Future_Gas_and_Vehicle_Taxes_and_2017_Tax_Repeal_Initiative_(2018)%23cite_note-23" TargetMode="External"/><Relationship Id="rId35" Type="http://schemas.openxmlformats.org/officeDocument/2006/relationships/hyperlink" Target="https://ballotpedia.org/Katie_Porter" TargetMode="External"/><Relationship Id="rId36" Type="http://schemas.openxmlformats.org/officeDocument/2006/relationships/hyperlink" Target="https://ballotpedia.org/California's_45th_Congressional_District_election,_2018" TargetMode="External"/><Relationship Id="rId37" Type="http://schemas.openxmlformats.org/officeDocument/2006/relationships/hyperlink" Target="https://ballotpedia.org/California_Proposition_6,_Voter_Approval_for_Future_Gas_and_Vehicle_Taxes_and_2017_Tax_Repeal_Initiative_(2018)%23cite_note-porter1-24" TargetMode="External"/><Relationship Id="rId38" Type="http://schemas.openxmlformats.org/officeDocument/2006/relationships/hyperlink" Target="https://ballotpedia.org/Shannon_Grove" TargetMode="External"/></Relationships>

</file>

<file path=ppt/notesSlides/_rels/notesSlide33.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34.xml.rels><?xml version="1.0" encoding="UTF-8"?>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35.xml.rels><?xml version="1.0" encoding="UTF-8"?>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Relationships>

</file>

<file path=ppt/notesSlides/_rels/notesSlide36.xml.rels><?xml version="1.0" encoding="UTF-8"?>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_rels/notesSlide37.xml.rels><?xml version="1.0" encoding="UTF-8"?>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Relationships>

</file>

<file path=ppt/notesSlides/_rels/notesSlide38.xml.rels><?xml version="1.0" encoding="UTF-8"?>
<Relationships xmlns="http://schemas.openxmlformats.org/package/2006/relationships"><Relationship Id="rId1" Type="http://schemas.openxmlformats.org/officeDocument/2006/relationships/slide" Target="../slides/slide50.xml"/><Relationship Id="rId2" Type="http://schemas.openxmlformats.org/officeDocument/2006/relationships/notesMaster" Target="../notesMasters/notesMaster1.xml"/></Relationships>

</file>

<file path=ppt/notesSlides/_rels/notesSlide39.xml.rels><?xml version="1.0" encoding="UTF-8"?>
<Relationships xmlns="http://schemas.openxmlformats.org/package/2006/relationships"><Relationship Id="rId1" Type="http://schemas.openxmlformats.org/officeDocument/2006/relationships/slide" Target="../slides/slide56.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0.xml.rels><?xml version="1.0" encoding="UTF-8"?>
<Relationships xmlns="http://schemas.openxmlformats.org/package/2006/relationships"><Relationship Id="rId1" Type="http://schemas.openxmlformats.org/officeDocument/2006/relationships/slide" Target="../slides/slide57.xml"/><Relationship Id="rId2" Type="http://schemas.openxmlformats.org/officeDocument/2006/relationships/notesMaster" Target="../notesMasters/notesMaster1.xml"/></Relationships>

</file>

<file path=ppt/notesSlides/_rels/notesSlide41.xml.rels><?xml version="1.0" encoding="UTF-8"?>
<Relationships xmlns="http://schemas.openxmlformats.org/package/2006/relationships"><Relationship Id="rId1" Type="http://schemas.openxmlformats.org/officeDocument/2006/relationships/slide" Target="../slides/slide58.xml"/><Relationship Id="rId2" Type="http://schemas.openxmlformats.org/officeDocument/2006/relationships/notesMaster" Target="../notesMasters/notesMaster1.xml"/></Relationships>

</file>

<file path=ppt/notesSlides/_rels/notesSlide42.xml.rels><?xml version="1.0" encoding="UTF-8"?>
<Relationships xmlns="http://schemas.openxmlformats.org/package/2006/relationships"><Relationship Id="rId1" Type="http://schemas.openxmlformats.org/officeDocument/2006/relationships/slide" Target="../slides/slide71.xml"/><Relationship Id="rId2" Type="http://schemas.openxmlformats.org/officeDocument/2006/relationships/notesMaster" Target="../notesMasters/notesMaster1.xml"/></Relationships>

</file>

<file path=ppt/notesSlides/_rels/notesSlide43.xml.rels><?xml version="1.0" encoding="UTF-8"?>
<Relationships xmlns="http://schemas.openxmlformats.org/package/2006/relationships"><Relationship Id="rId1" Type="http://schemas.openxmlformats.org/officeDocument/2006/relationships/slide" Target="../slides/slide72.xml"/><Relationship Id="rId2" Type="http://schemas.openxmlformats.org/officeDocument/2006/relationships/notesMaster" Target="../notesMasters/notesMaster1.xml"/></Relationships>

</file>

<file path=ppt/notesSlides/_rels/notesSlide44.xml.rels><?xml version="1.0" encoding="UTF-8"?>
<Relationships xmlns="http://schemas.openxmlformats.org/package/2006/relationships"><Relationship Id="rId1" Type="http://schemas.openxmlformats.org/officeDocument/2006/relationships/slide" Target="../slides/slide73.xml"/><Relationship Id="rId2" Type="http://schemas.openxmlformats.org/officeDocument/2006/relationships/notesMaster" Target="../notesMasters/notesMaster1.xml"/></Relationships>

</file>

<file path=ppt/notesSlides/_rels/notesSlide45.xml.rels><?xml version="1.0" encoding="UTF-8"?>
<Relationships xmlns="http://schemas.openxmlformats.org/package/2006/relationships"><Relationship Id="rId1" Type="http://schemas.openxmlformats.org/officeDocument/2006/relationships/slide" Target="../slides/slide74.xml"/><Relationship Id="rId2" Type="http://schemas.openxmlformats.org/officeDocument/2006/relationships/notesMaster" Target="../notesMasters/notesMaster1.xml"/></Relationships>

</file>

<file path=ppt/notesSlides/_rels/notesSlide46.xml.rels><?xml version="1.0" encoding="UTF-8"?>
<Relationships xmlns="http://schemas.openxmlformats.org/package/2006/relationships"><Relationship Id="rId1" Type="http://schemas.openxmlformats.org/officeDocument/2006/relationships/slide" Target="../slides/slide76.xml"/><Relationship Id="rId2" Type="http://schemas.openxmlformats.org/officeDocument/2006/relationships/notesMaster" Target="../notesMasters/notesMaster1.xml"/></Relationships>

</file>

<file path=ppt/notesSlides/_rels/notesSlide47.xml.rels><?xml version="1.0" encoding="UTF-8"?>
<Relationships xmlns="http://schemas.openxmlformats.org/package/2006/relationships"><Relationship Id="rId1" Type="http://schemas.openxmlformats.org/officeDocument/2006/relationships/slide" Target="../slides/slide78.xml"/><Relationship Id="rId2" Type="http://schemas.openxmlformats.org/officeDocument/2006/relationships/notesMaster" Target="../notesMasters/notesMaster1.xml"/></Relationships>

</file>

<file path=ppt/notesSlides/_rels/notesSlide48.xml.rels><?xml version="1.0" encoding="UTF-8"?>
<Relationships xmlns="http://schemas.openxmlformats.org/package/2006/relationships"><Relationship Id="rId1" Type="http://schemas.openxmlformats.org/officeDocument/2006/relationships/slide" Target="../slides/slide79.xml"/><Relationship Id="rId2" Type="http://schemas.openxmlformats.org/officeDocument/2006/relationships/notesMaster" Target="../notesMasters/notesMaster1.xml"/></Relationships>

</file>

<file path=ppt/notesSlides/_rels/notesSlide49.xml.rels><?xml version="1.0" encoding="UTF-8"?>
<Relationships xmlns="http://schemas.openxmlformats.org/package/2006/relationships"><Relationship Id="rId1" Type="http://schemas.openxmlformats.org/officeDocument/2006/relationships/slide" Target="../slides/slide80.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0.xml.rels><?xml version="1.0" encoding="UTF-8"?>
<Relationships xmlns="http://schemas.openxmlformats.org/package/2006/relationships"><Relationship Id="rId1" Type="http://schemas.openxmlformats.org/officeDocument/2006/relationships/slide" Target="../slides/slide81.xml"/><Relationship Id="rId2" Type="http://schemas.openxmlformats.org/officeDocument/2006/relationships/notesMaster" Target="../notesMasters/notesMaster1.xml"/></Relationships>

</file>

<file path=ppt/notesSlides/_rels/notesSlide51.xml.rels><?xml version="1.0" encoding="UTF-8"?>
<Relationships xmlns="http://schemas.openxmlformats.org/package/2006/relationships"><Relationship Id="rId1" Type="http://schemas.openxmlformats.org/officeDocument/2006/relationships/slide" Target="../slides/slide83.xml"/><Relationship Id="rId2" Type="http://schemas.openxmlformats.org/officeDocument/2006/relationships/notesMaster" Target="../notesMasters/notesMaster1.xml"/></Relationships>

</file>

<file path=ppt/notesSlides/_rels/notesSlide52.xml.rels><?xml version="1.0" encoding="UTF-8"?>
<Relationships xmlns="http://schemas.openxmlformats.org/package/2006/relationships"><Relationship Id="rId1" Type="http://schemas.openxmlformats.org/officeDocument/2006/relationships/slide" Target="../slides/slide85.xml"/><Relationship Id="rId2" Type="http://schemas.openxmlformats.org/officeDocument/2006/relationships/notesMaster" Target="../notesMasters/notesMaster1.xml"/></Relationships>

</file>

<file path=ppt/notesSlides/_rels/notesSlide53.xml.rels><?xml version="1.0" encoding="UTF-8"?>
<Relationships xmlns="http://schemas.openxmlformats.org/package/2006/relationships"><Relationship Id="rId1" Type="http://schemas.openxmlformats.org/officeDocument/2006/relationships/slide" Target="../slides/slide86.xml"/><Relationship Id="rId2" Type="http://schemas.openxmlformats.org/officeDocument/2006/relationships/notesMaster" Target="../notesMasters/notesMaster1.xml"/></Relationships>

</file>

<file path=ppt/notesSlides/_rels/notesSlide54.xml.rels><?xml version="1.0" encoding="UTF-8"?>
<Relationships xmlns="http://schemas.openxmlformats.org/package/2006/relationships"><Relationship Id="rId1" Type="http://schemas.openxmlformats.org/officeDocument/2006/relationships/slide" Target="../slides/slide87.xml"/><Relationship Id="rId2" Type="http://schemas.openxmlformats.org/officeDocument/2006/relationships/notesMaster" Target="../notesMasters/notesMaster1.xml"/></Relationships>

</file>

<file path=ppt/notesSlides/_rels/notesSlide55.xml.rels><?xml version="1.0" encoding="UTF-8"?>
<Relationships xmlns="http://schemas.openxmlformats.org/package/2006/relationships"><Relationship Id="rId1" Type="http://schemas.openxmlformats.org/officeDocument/2006/relationships/slide" Target="../slides/slide88.xml"/><Relationship Id="rId2" Type="http://schemas.openxmlformats.org/officeDocument/2006/relationships/notesMaster" Target="../notesMasters/notesMaster1.xml"/></Relationships>

</file>

<file path=ppt/notesSlides/_rels/notesSlide56.xml.rels><?xml version="1.0" encoding="UTF-8"?>
<Relationships xmlns="http://schemas.openxmlformats.org/package/2006/relationships"><Relationship Id="rId1" Type="http://schemas.openxmlformats.org/officeDocument/2006/relationships/slide" Target="../slides/slide90.xml"/><Relationship Id="rId2" Type="http://schemas.openxmlformats.org/officeDocument/2006/relationships/notesMaster" Target="../notesMasters/notesMaster1.xml"/></Relationships>

</file>

<file path=ppt/notesSlides/_rels/notesSlide57.xml.rels><?xml version="1.0" encoding="UTF-8"?>
<Relationships xmlns="http://schemas.openxmlformats.org/package/2006/relationships"><Relationship Id="rId1" Type="http://schemas.openxmlformats.org/officeDocument/2006/relationships/slide" Target="../slides/slide92.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Shape 139"/>
          <p:cNvSpPr/>
          <p:nvPr>
            <p:ph type="sldImg"/>
          </p:nvPr>
        </p:nvSpPr>
        <p:spPr>
          <a:prstGeom prst="rect">
            <a:avLst/>
          </a:prstGeom>
        </p:spPr>
        <p:txBody>
          <a:bodyPr/>
          <a:lstStyle/>
          <a:p>
            <a:pPr/>
          </a:p>
        </p:txBody>
      </p:sp>
      <p:sp>
        <p:nvSpPr>
          <p:cNvPr id="140" name="Shape 140"/>
          <p:cNvSpPr/>
          <p:nvPr>
            <p:ph type="body" sz="quarter" idx="1"/>
          </p:nvPr>
        </p:nvSpPr>
        <p:spPr>
          <a:prstGeom prst="rect">
            <a:avLst/>
          </a:prstGeom>
        </p:spPr>
        <p:txBody>
          <a:bodyPr/>
          <a:lstStyle/>
          <a:p>
            <a:pPr>
              <a:spcBef>
                <a:spcPts val="0"/>
              </a:spcBef>
            </a:pPr>
            <a:r>
              <a:t>Good evening! ! My name is _________, and I am joined by  _________. We are members of the League of Women Voters of Orange Coast . Thank you for inviting us to talk about the propositions on the November 6 ballot. </a:t>
            </a:r>
          </a:p>
          <a:p>
            <a:pPr>
              <a:spcBef>
                <a:spcPts val="0"/>
              </a:spcBef>
            </a:pPr>
          </a:p>
          <a:p>
            <a:pPr>
              <a:spcBef>
                <a:spcPts val="0"/>
              </a:spcBef>
            </a:pPr>
            <a:r>
              <a:t>First, a bit about the League of Women Voters. The League was formed in 1920 when women were finally allowed to vote. Our purpose? An educated and active electorate. The League’s mission is to encourage informed and active participation of all citizens in all levels of government through education and advocacy. </a:t>
            </a:r>
          </a:p>
          <a:p>
            <a:pPr>
              <a:spcBef>
                <a:spcPts val="0"/>
              </a:spcBef>
            </a:pPr>
          </a:p>
          <a:p>
            <a:pPr>
              <a:spcBef>
                <a:spcPts val="0"/>
              </a:spcBef>
            </a:pPr>
            <a:r>
              <a:t>And, yes, the league is not just for women – we also have many men members.</a:t>
            </a:r>
          </a:p>
          <a:p>
            <a:pPr>
              <a:spcBef>
                <a:spcPts val="0"/>
              </a:spcBef>
            </a:pPr>
          </a:p>
          <a:p>
            <a:pPr>
              <a:spcBef>
                <a:spcPts val="0"/>
              </a:spcBef>
            </a:pPr>
            <a:r>
              <a:t>The League is a non-partisan organization, meaning that it doesn’t support or oppose any candidate or political party.  It doesn’t shape the education or advocacy of issues to benefit a candidate or political party.</a:t>
            </a:r>
          </a:p>
          <a:p>
            <a:pPr>
              <a:spcBef>
                <a:spcPts val="0"/>
              </a:spcBef>
            </a:pPr>
          </a:p>
          <a:p>
            <a:pPr>
              <a:spcBef>
                <a:spcPts val="0"/>
              </a:spcBef>
            </a:pPr>
            <a:r>
              <a:t>The League is also a non-profit organization. We are a volunteer organization filled with people who share a common interest in effective government and in educating our citizens.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Shape 187"/>
          <p:cNvSpPr/>
          <p:nvPr>
            <p:ph type="sldImg"/>
          </p:nvPr>
        </p:nvSpPr>
        <p:spPr>
          <a:prstGeom prst="rect">
            <a:avLst/>
          </a:prstGeom>
        </p:spPr>
        <p:txBody>
          <a:bodyPr/>
          <a:lstStyle/>
          <a:p>
            <a:pPr/>
          </a:p>
        </p:txBody>
      </p:sp>
      <p:sp>
        <p:nvSpPr>
          <p:cNvPr id="188" name="Shape 188"/>
          <p:cNvSpPr/>
          <p:nvPr>
            <p:ph type="body" sz="quarter" idx="1"/>
          </p:nvPr>
        </p:nvSpPr>
        <p:spPr>
          <a:prstGeom prst="rect">
            <a:avLst/>
          </a:prstGeom>
        </p:spPr>
        <p:txBody>
          <a:bodyPr/>
          <a:lstStyle/>
          <a:p>
            <a:pPr>
              <a:defRPr b="0"/>
            </a:pPr>
            <a:r>
              <a:t> The cost to taxpayers for $3 billion in bonds would be about</a:t>
            </a:r>
          </a:p>
          <a:p>
            <a:pPr>
              <a:defRPr b="0"/>
            </a:pPr>
            <a:r>
              <a:t>$5.9 billion over a 35 year period or approximately $170</a:t>
            </a:r>
          </a:p>
          <a:p>
            <a:pPr>
              <a:defRPr b="0"/>
            </a:pPr>
            <a:r>
              <a:t>million a year in order to pay back both the principal and the</a:t>
            </a:r>
          </a:p>
          <a:p>
            <a:pPr>
              <a:defRPr b="0"/>
            </a:pPr>
            <a:r>
              <a:t> interest on the general obligation bonds. This is about one-tenth of one percent of the state’s current budget.</a:t>
            </a:r>
          </a:p>
          <a:p>
            <a:pPr>
              <a:defRPr b="0"/>
            </a:pPr>
            <a:r>
              <a:t>The $1 billion set</a:t>
            </a:r>
          </a:p>
          <a:p>
            <a:pPr>
              <a:defRPr b="0"/>
            </a:pPr>
            <a:r>
              <a:t>aside for veterans’ assistance is repaid as the veterans pay off</a:t>
            </a:r>
          </a:p>
          <a:p>
            <a:pPr>
              <a:defRPr b="0"/>
            </a:pPr>
            <a:r>
              <a:t>their loans.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Shape 192"/>
          <p:cNvSpPr/>
          <p:nvPr>
            <p:ph type="sldImg"/>
          </p:nvPr>
        </p:nvSpPr>
        <p:spPr>
          <a:prstGeom prst="rect">
            <a:avLst/>
          </a:prstGeom>
        </p:spPr>
        <p:txBody>
          <a:bodyPr/>
          <a:lstStyle/>
          <a:p>
            <a:pPr/>
          </a:p>
        </p:txBody>
      </p:sp>
      <p:sp>
        <p:nvSpPr>
          <p:cNvPr id="193" name="Shape 193"/>
          <p:cNvSpPr/>
          <p:nvPr>
            <p:ph type="body" sz="quarter" idx="1"/>
          </p:nvPr>
        </p:nvSpPr>
        <p:spPr>
          <a:prstGeom prst="rect">
            <a:avLst/>
          </a:prstGeom>
        </p:spPr>
        <p:txBody>
          <a:bodyPr/>
          <a:lstStyle/>
          <a:p>
            <a:pPr>
              <a:defRPr b="0"/>
            </a:pPr>
            <a:r>
              <a:t>SUPPORTERS SAY</a:t>
            </a:r>
          </a:p>
          <a:p>
            <a:pPr>
              <a:defRPr b="0"/>
            </a:pPr>
            <a:r>
              <a:t>• Proposition 1 provides relief from the housing crisis by</a:t>
            </a:r>
          </a:p>
          <a:p>
            <a:pPr>
              <a:defRPr b="0"/>
            </a:pPr>
            <a:r>
              <a:t>building some housing and helping those who struggle</a:t>
            </a:r>
          </a:p>
          <a:p>
            <a:pPr>
              <a:defRPr b="0"/>
            </a:pPr>
            <a:r>
              <a:t>to buy housing.</a:t>
            </a:r>
          </a:p>
          <a:p>
            <a:pPr>
              <a:defRPr b="0"/>
            </a:pPr>
            <a:r>
              <a:t>• The measure honors veterans by helping them to buy a</a:t>
            </a:r>
          </a:p>
          <a:p>
            <a:pPr>
              <a:defRPr b="0"/>
            </a:pPr>
            <a:r>
              <a:t>home.</a:t>
            </a:r>
          </a:p>
          <a:p>
            <a:pPr>
              <a:defRPr b="0"/>
            </a:pPr>
            <a:r>
              <a:t>Supporters - </a:t>
            </a:r>
            <a:r>
              <a:rPr b="1"/>
              <a:t>Affordable Housing Now includes Chan Zuckerberg alliance (Mark Zuckerberg and Priscilla Chan), Housing California, CA Housing Consortium, State Building and Construction Trades Council. Silicon Valley Leadership Group</a:t>
            </a:r>
            <a:endParaRPr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Shape 197"/>
          <p:cNvSpPr/>
          <p:nvPr>
            <p:ph type="sldImg"/>
          </p:nvPr>
        </p:nvSpPr>
        <p:spPr>
          <a:prstGeom prst="rect">
            <a:avLst/>
          </a:prstGeom>
        </p:spPr>
        <p:txBody>
          <a:bodyPr/>
          <a:lstStyle/>
          <a:p>
            <a:pPr/>
          </a:p>
        </p:txBody>
      </p:sp>
      <p:sp>
        <p:nvSpPr>
          <p:cNvPr id="198" name="Shape 198"/>
          <p:cNvSpPr/>
          <p:nvPr>
            <p:ph type="body" sz="quarter" idx="1"/>
          </p:nvPr>
        </p:nvSpPr>
        <p:spPr>
          <a:prstGeom prst="rect">
            <a:avLst/>
          </a:prstGeom>
        </p:spPr>
        <p:txBody>
          <a:bodyPr/>
          <a:lstStyle/>
          <a:p>
            <a:pPr>
              <a:defRPr b="0"/>
            </a:pPr>
          </a:p>
          <a:p>
            <a:pPr>
              <a:defRPr b="0"/>
            </a:pPr>
            <a:r>
              <a:t>Gary Wesley is an attorney who writes rebuttals to unopposed CA propositions.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Shape 204"/>
          <p:cNvSpPr/>
          <p:nvPr>
            <p:ph type="sldImg"/>
          </p:nvPr>
        </p:nvSpPr>
        <p:spPr>
          <a:prstGeom prst="rect">
            <a:avLst/>
          </a:prstGeom>
        </p:spPr>
        <p:txBody>
          <a:bodyPr/>
          <a:lstStyle/>
          <a:p>
            <a:pPr/>
          </a:p>
        </p:txBody>
      </p:sp>
      <p:sp>
        <p:nvSpPr>
          <p:cNvPr id="205" name="Shape 205"/>
          <p:cNvSpPr/>
          <p:nvPr>
            <p:ph type="body" sz="quarter" idx="1"/>
          </p:nvPr>
        </p:nvSpPr>
        <p:spPr>
          <a:prstGeom prst="rect">
            <a:avLst/>
          </a:prstGeom>
        </p:spPr>
        <p:txBody>
          <a:bodyPr/>
          <a:lstStyle>
            <a:lvl1pPr>
              <a:spcBef>
                <a:spcPts val="0"/>
              </a:spcBef>
              <a:defRPr sz="2000"/>
            </a:lvl1pPr>
          </a:lstStyle>
          <a:p>
            <a:pPr/>
            <a:r>
              <a:t>Proposition 2 is a legislative statute. It was voted on by the CA legislature and placed on the ballot.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Shape 209"/>
          <p:cNvSpPr/>
          <p:nvPr>
            <p:ph type="sldImg"/>
          </p:nvPr>
        </p:nvSpPr>
        <p:spPr>
          <a:prstGeom prst="rect">
            <a:avLst/>
          </a:prstGeom>
        </p:spPr>
        <p:txBody>
          <a:bodyPr/>
          <a:lstStyle/>
          <a:p>
            <a:pPr/>
          </a:p>
        </p:txBody>
      </p:sp>
      <p:sp>
        <p:nvSpPr>
          <p:cNvPr id="210" name="Shape 210"/>
          <p:cNvSpPr/>
          <p:nvPr>
            <p:ph type="body" sz="quarter" idx="1"/>
          </p:nvPr>
        </p:nvSpPr>
        <p:spPr>
          <a:prstGeom prst="rect">
            <a:avLst/>
          </a:prstGeom>
        </p:spPr>
        <p:txBody>
          <a:bodyPr/>
          <a:lstStyle/>
          <a:p>
            <a:pPr>
              <a:defRPr b="0"/>
            </a:pPr>
            <a:r>
              <a:t> In 2004, California voters approved Proposition 63 (Prop.</a:t>
            </a:r>
          </a:p>
          <a:p>
            <a:pPr>
              <a:defRPr b="0"/>
            </a:pPr>
            <a:r>
              <a:t>63) which was also called the Mental Health Services Act.</a:t>
            </a:r>
          </a:p>
          <a:p>
            <a:pPr>
              <a:defRPr b="0"/>
            </a:pPr>
            <a:r>
              <a:t>It provided funding for county mental health services by</a:t>
            </a:r>
          </a:p>
          <a:p>
            <a:pPr>
              <a:defRPr b="0"/>
            </a:pPr>
            <a:r>
              <a:t>increasing the income tax paid by people with an income</a:t>
            </a:r>
          </a:p>
          <a:p>
            <a:pPr>
              <a:defRPr b="0"/>
            </a:pPr>
            <a:r>
              <a:t>over $1 million. Counties are responsible for providing</a:t>
            </a:r>
          </a:p>
          <a:p>
            <a:pPr>
              <a:defRPr b="0"/>
            </a:pPr>
            <a:r>
              <a:t>mental health care for people that lack private health</a:t>
            </a:r>
          </a:p>
          <a:p>
            <a:pPr>
              <a:defRPr b="0"/>
            </a:pPr>
            <a:r>
              <a:t> insurance. Some counties also provide for other housing,</a:t>
            </a:r>
          </a:p>
          <a:p>
            <a:pPr>
              <a:defRPr b="0"/>
            </a:pPr>
            <a:r>
              <a:t>substance abuse treatment and other services for those</a:t>
            </a:r>
          </a:p>
          <a:p>
            <a:pPr>
              <a:defRPr b="0"/>
            </a:pPr>
            <a:r>
              <a:t>suffering mental illness</a:t>
            </a:r>
          </a:p>
          <a:p>
            <a:pPr>
              <a:defRPr b="0"/>
            </a:pPr>
            <a:r>
              <a:t>The Legislature passed the No Place Like Home Act of</a:t>
            </a:r>
          </a:p>
          <a:p>
            <a:pPr>
              <a:defRPr b="0"/>
            </a:pPr>
            <a:r>
              <a:t> 2016 (NPLHA). This Act authorizes $2 billion in bonds for</a:t>
            </a:r>
          </a:p>
          <a:p>
            <a:pPr>
              <a:defRPr b="0"/>
            </a:pPr>
            <a:r>
              <a:t>use by counties for permanent supportive housing to house</a:t>
            </a:r>
          </a:p>
          <a:p>
            <a:pPr>
              <a:defRPr b="0"/>
            </a:pPr>
            <a:r>
              <a:t>people who are eligible for treatment under Prop. 63 and are</a:t>
            </a:r>
          </a:p>
          <a:p>
            <a:pPr>
              <a:defRPr b="0"/>
            </a:pPr>
            <a:r>
              <a:t>homeless or at risk of chronic homelessness. The bonds were</a:t>
            </a:r>
          </a:p>
          <a:p>
            <a:pPr>
              <a:defRPr b="0"/>
            </a:pPr>
            <a:r>
              <a:t> to be paid off with interest over 30 years using money from</a:t>
            </a:r>
          </a:p>
          <a:p>
            <a:pPr>
              <a:defRPr b="0"/>
            </a:pPr>
            <a:r>
              <a:t>the revenue raised by Prop. 63. A system for awarding the</a:t>
            </a:r>
          </a:p>
          <a:p>
            <a:pPr>
              <a:defRPr b="0"/>
            </a:pPr>
            <a:r>
              <a:t>bond money to counties and for establishing programs to use</a:t>
            </a:r>
          </a:p>
          <a:p>
            <a:pPr>
              <a:defRPr b="0"/>
            </a:pPr>
            <a:r>
              <a:t>it was also created by these bills.</a:t>
            </a:r>
          </a:p>
          <a:p>
            <a:pPr>
              <a:defRPr b="0"/>
            </a:pPr>
            <a:r>
              <a:t>No bonds were issued under the NPLHA because the state</a:t>
            </a:r>
          </a:p>
          <a:p>
            <a:pPr>
              <a:defRPr b="0"/>
            </a:pPr>
            <a:r>
              <a:t>must ask for a court decision that the legislation is within</a:t>
            </a:r>
          </a:p>
          <a:p>
            <a:pPr>
              <a:defRPr b="0"/>
            </a:pPr>
            <a:r>
              <a:t> the scope of Prop. 63 in extending housing to people with</a:t>
            </a:r>
          </a:p>
          <a:p>
            <a:pPr>
              <a:defRPr b="0"/>
            </a:pPr>
            <a:r>
              <a:t>substance abuse and other issues rather than for severely</a:t>
            </a:r>
          </a:p>
          <a:p>
            <a:pPr>
              <a:defRPr b="0"/>
            </a:pPr>
            <a:r>
              <a:t>mentally ill patients. The court is to determine if voters must</a:t>
            </a:r>
          </a:p>
          <a:p>
            <a:pPr>
              <a:defRPr b="0"/>
            </a:pPr>
            <a:r>
              <a:t>approve the bond. The court decision is pending.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Shape 214"/>
          <p:cNvSpPr/>
          <p:nvPr>
            <p:ph type="sldImg"/>
          </p:nvPr>
        </p:nvSpPr>
        <p:spPr>
          <a:prstGeom prst="rect">
            <a:avLst/>
          </a:prstGeom>
        </p:spPr>
        <p:txBody>
          <a:bodyPr/>
          <a:lstStyle/>
          <a:p>
            <a:pPr/>
          </a:p>
        </p:txBody>
      </p:sp>
      <p:sp>
        <p:nvSpPr>
          <p:cNvPr id="215" name="Shape 215"/>
          <p:cNvSpPr/>
          <p:nvPr>
            <p:ph type="body" sz="quarter" idx="1"/>
          </p:nvPr>
        </p:nvSpPr>
        <p:spPr>
          <a:prstGeom prst="rect">
            <a:avLst/>
          </a:prstGeom>
        </p:spPr>
        <p:txBody>
          <a:bodyPr/>
          <a:lstStyle/>
          <a:p>
            <a:pPr>
              <a:defRPr b="0"/>
            </a:pPr>
            <a:r>
              <a:t>THE PROPOSAL</a:t>
            </a:r>
          </a:p>
          <a:p>
            <a:pPr>
              <a:defRPr b="0"/>
            </a:pPr>
            <a:r>
              <a:t>This proposition approves the No Place Like Home Act of</a:t>
            </a:r>
          </a:p>
          <a:p>
            <a:pPr>
              <a:defRPr b="0"/>
            </a:pPr>
            <a:r>
              <a:t>2016 and approves the issuance of $2 billion in bonds to</a:t>
            </a:r>
          </a:p>
          <a:p>
            <a:pPr>
              <a:defRPr b="0"/>
            </a:pPr>
            <a:r>
              <a:t>support the program. It also amends the provisions of Prop.</a:t>
            </a:r>
          </a:p>
          <a:p>
            <a:pPr>
              <a:defRPr b="0"/>
            </a:pPr>
            <a:r>
              <a:t>63 to allow use of the revenue for NPLHA. No more than</a:t>
            </a:r>
          </a:p>
          <a:p>
            <a:pPr>
              <a:defRPr b="0"/>
            </a:pPr>
            <a:r>
              <a:t>$140 million each year can be used for this program.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Shape 219"/>
          <p:cNvSpPr/>
          <p:nvPr>
            <p:ph type="sldImg"/>
          </p:nvPr>
        </p:nvSpPr>
        <p:spPr>
          <a:prstGeom prst="rect">
            <a:avLst/>
          </a:prstGeom>
        </p:spPr>
        <p:txBody>
          <a:bodyPr/>
          <a:lstStyle/>
          <a:p>
            <a:pPr/>
          </a:p>
        </p:txBody>
      </p:sp>
      <p:sp>
        <p:nvSpPr>
          <p:cNvPr id="220" name="Shape 220"/>
          <p:cNvSpPr/>
          <p:nvPr>
            <p:ph type="body" sz="quarter" idx="1"/>
          </p:nvPr>
        </p:nvSpPr>
        <p:spPr>
          <a:prstGeom prst="rect">
            <a:avLst/>
          </a:prstGeom>
        </p:spPr>
        <p:txBody>
          <a:bodyPr/>
          <a:lstStyle/>
          <a:p>
            <a:pPr>
              <a:defRPr b="0"/>
            </a:pPr>
            <a:r>
              <a:t> There is no direct impact on the state budget because the bonds</a:t>
            </a:r>
          </a:p>
          <a:p>
            <a:pPr>
              <a:defRPr b="0"/>
            </a:pPr>
            <a:r>
              <a:t>would be paid back up to $140 million annually from the funds</a:t>
            </a:r>
          </a:p>
          <a:p>
            <a:pPr>
              <a:defRPr b="0"/>
            </a:pPr>
            <a:r>
              <a:t> generated by Prop. 63 to repay up to $2 billion in bonds used</a:t>
            </a:r>
          </a:p>
          <a:p>
            <a:pPr>
              <a:defRPr b="0"/>
            </a:pPr>
            <a:r>
              <a:t>to pay for the No Place Like Home programs. It is estimated</a:t>
            </a:r>
          </a:p>
          <a:p>
            <a:pPr>
              <a:defRPr b="0"/>
            </a:pPr>
            <a:r>
              <a:t> that the bonds would be paid off in 30 years at 4.2% interest for</a:t>
            </a:r>
          </a:p>
          <a:p>
            <a:pPr>
              <a:defRPr b="0"/>
            </a:pPr>
            <a:r>
              <a:t>approximately $120 million each year.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Shape 224"/>
          <p:cNvSpPr/>
          <p:nvPr>
            <p:ph type="sldImg"/>
          </p:nvPr>
        </p:nvSpPr>
        <p:spPr>
          <a:prstGeom prst="rect">
            <a:avLst/>
          </a:prstGeom>
        </p:spPr>
        <p:txBody>
          <a:bodyPr/>
          <a:lstStyle/>
          <a:p>
            <a:pPr/>
          </a:p>
        </p:txBody>
      </p:sp>
      <p:sp>
        <p:nvSpPr>
          <p:cNvPr id="225" name="Shape 225"/>
          <p:cNvSpPr/>
          <p:nvPr>
            <p:ph type="body" sz="quarter" idx="1"/>
          </p:nvPr>
        </p:nvSpPr>
        <p:spPr>
          <a:prstGeom prst="rect">
            <a:avLst/>
          </a:prstGeom>
        </p:spPr>
        <p:txBody>
          <a:bodyPr/>
          <a:lstStyle>
            <a:lvl1pPr>
              <a:spcBef>
                <a:spcPts val="0"/>
              </a:spcBef>
            </a:lvl1pPr>
          </a:lstStyle>
          <a:p>
            <a:pPr/>
            <a:r>
              <a:t>Affordable Housing Now includes Chan Zuckerberg alliance, Housing California, CA Housing Consortium, State Building and Construction Trades Council. Silicon Valley Leadership Group</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Shape 229"/>
          <p:cNvSpPr/>
          <p:nvPr>
            <p:ph type="sldImg"/>
          </p:nvPr>
        </p:nvSpPr>
        <p:spPr>
          <a:prstGeom prst="rect">
            <a:avLst/>
          </a:prstGeom>
        </p:spPr>
        <p:txBody>
          <a:bodyPr/>
          <a:lstStyle/>
          <a:p>
            <a:pPr/>
          </a:p>
        </p:txBody>
      </p:sp>
      <p:sp>
        <p:nvSpPr>
          <p:cNvPr id="230" name="Shape 230"/>
          <p:cNvSpPr/>
          <p:nvPr>
            <p:ph type="body" sz="quarter" idx="1"/>
          </p:nvPr>
        </p:nvSpPr>
        <p:spPr>
          <a:prstGeom prst="rect">
            <a:avLst/>
          </a:prstGeom>
        </p:spPr>
        <p:txBody>
          <a:bodyPr/>
          <a:lstStyle/>
          <a:p>
            <a:pPr>
              <a:defRPr b="0"/>
            </a:pPr>
            <a:r>
              <a:t> Prop. 2 spends money on buildings instead of on badly</a:t>
            </a:r>
          </a:p>
          <a:p>
            <a:pPr>
              <a:defRPr b="0"/>
            </a:pPr>
            <a:r>
              <a:t>needed treatment.</a:t>
            </a:r>
          </a:p>
          <a:p>
            <a:pPr>
              <a:defRPr b="0"/>
            </a:pPr>
            <a:r>
              <a:t>• Counties already use Prop. 63 revenue to offer housing</a:t>
            </a:r>
          </a:p>
          <a:p>
            <a:pPr>
              <a:defRPr b="0"/>
            </a:pPr>
            <a:r>
              <a:t>to severely mentally ill patients.</a:t>
            </a:r>
          </a:p>
          <a:p>
            <a:pPr>
              <a:defRPr b="0"/>
            </a:pPr>
            <a:r>
              <a:t>• Restrictive zoning laws that make it difficult to build</a:t>
            </a:r>
          </a:p>
          <a:p>
            <a:pPr>
              <a:defRPr b="0"/>
            </a:pPr>
            <a:r>
              <a:t> housing is not addressed.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Shape 236"/>
          <p:cNvSpPr/>
          <p:nvPr>
            <p:ph type="sldImg"/>
          </p:nvPr>
        </p:nvSpPr>
        <p:spPr>
          <a:prstGeom prst="rect">
            <a:avLst/>
          </a:prstGeom>
        </p:spPr>
        <p:txBody>
          <a:bodyPr/>
          <a:lstStyle/>
          <a:p>
            <a:pPr/>
          </a:p>
        </p:txBody>
      </p:sp>
      <p:sp>
        <p:nvSpPr>
          <p:cNvPr id="237" name="Shape 237"/>
          <p:cNvSpPr/>
          <p:nvPr>
            <p:ph type="body" sz="quarter" idx="1"/>
          </p:nvPr>
        </p:nvSpPr>
        <p:spPr>
          <a:prstGeom prst="rect">
            <a:avLst/>
          </a:prstGeom>
        </p:spPr>
        <p:txBody>
          <a:bodyPr/>
          <a:lstStyle>
            <a:lvl1pPr>
              <a:spcBef>
                <a:spcPts val="0"/>
              </a:spcBef>
              <a:defRPr sz="2000"/>
            </a:lvl1pPr>
          </a:lstStyle>
          <a:p>
            <a:pPr/>
            <a:r>
              <a:t>Prop 3 is an initiative statute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Shape 145"/>
          <p:cNvSpPr/>
          <p:nvPr>
            <p:ph type="sldImg"/>
          </p:nvPr>
        </p:nvSpPr>
        <p:spPr>
          <a:prstGeom prst="rect">
            <a:avLst/>
          </a:prstGeom>
        </p:spPr>
        <p:txBody>
          <a:bodyPr/>
          <a:lstStyle/>
          <a:p>
            <a:pPr/>
          </a:p>
        </p:txBody>
      </p:sp>
      <p:sp>
        <p:nvSpPr>
          <p:cNvPr id="146" name="Shape 146"/>
          <p:cNvSpPr/>
          <p:nvPr>
            <p:ph type="body" sz="quarter" idx="1"/>
          </p:nvPr>
        </p:nvSpPr>
        <p:spPr>
          <a:prstGeom prst="rect">
            <a:avLst/>
          </a:prstGeom>
        </p:spPr>
        <p:txBody>
          <a:bodyPr/>
          <a:lstStyle/>
          <a:p>
            <a:pPr>
              <a:spcBef>
                <a:spcPts val="800"/>
              </a:spcBef>
              <a:defRPr sz="2400">
                <a:solidFill>
                  <a:srgbClr val="002060"/>
                </a:solidFill>
              </a:defRPr>
            </a:pPr>
            <a:r>
              <a:t>We have two separate and distinct roles:</a:t>
            </a:r>
          </a:p>
          <a:p>
            <a:pPr lvl="1" marL="742950" indent="-285750">
              <a:spcBef>
                <a:spcPts val="800"/>
              </a:spcBef>
              <a:buSzPct val="100000"/>
              <a:buChar char="•"/>
              <a:defRPr sz="2400">
                <a:solidFill>
                  <a:srgbClr val="002060"/>
                </a:solidFill>
              </a:defRPr>
            </a:pPr>
            <a:r>
              <a:t>Voters Service/Citizen Education</a:t>
            </a:r>
          </a:p>
          <a:p>
            <a:pPr lvl="1" marL="742950" indent="-285750">
              <a:spcBef>
                <a:spcPts val="800"/>
              </a:spcBef>
              <a:buSzPct val="100000"/>
              <a:buChar char="•"/>
              <a:defRPr sz="2400">
                <a:solidFill>
                  <a:srgbClr val="002060"/>
                </a:solidFill>
              </a:defRPr>
            </a:pPr>
            <a:r>
              <a:t>Action/Advocacy</a:t>
            </a:r>
          </a:p>
          <a:p>
            <a:pPr>
              <a:spcBef>
                <a:spcPts val="0"/>
              </a:spcBef>
            </a:pPr>
            <a:r>
              <a:t>WE ARE HERE TODAY TO PRESENT PROS AND CONS ON STATEWIDE PROPOSITIONS, as part of the Education Fund of the League of Women Voters. We will NOT be presenting the League’s positions on propositions. If you’d like that information, please visit our website lwvc.org. We are here to give you the tools you need to examine the propositions on the November ballot. We are here to explain the propositions and to tell you what the people supporting it and opposing it say – the “pros and cons”. And where the money is coming from.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Shape 241"/>
          <p:cNvSpPr/>
          <p:nvPr>
            <p:ph type="sldImg"/>
          </p:nvPr>
        </p:nvSpPr>
        <p:spPr>
          <a:prstGeom prst="rect">
            <a:avLst/>
          </a:prstGeom>
        </p:spPr>
        <p:txBody>
          <a:bodyPr/>
          <a:lstStyle/>
          <a:p>
            <a:pPr/>
          </a:p>
        </p:txBody>
      </p:sp>
      <p:sp>
        <p:nvSpPr>
          <p:cNvPr id="242" name="Shape 242"/>
          <p:cNvSpPr/>
          <p:nvPr>
            <p:ph type="body" sz="quarter" idx="1"/>
          </p:nvPr>
        </p:nvSpPr>
        <p:spPr>
          <a:prstGeom prst="rect">
            <a:avLst/>
          </a:prstGeom>
        </p:spPr>
        <p:txBody>
          <a:bodyPr/>
          <a:lstStyle/>
          <a:p>
            <a:pPr>
              <a:defRPr b="0"/>
            </a:pPr>
            <a:r>
              <a:t> California’s water supply faces challenges. The amount and</a:t>
            </a:r>
          </a:p>
          <a:p>
            <a:pPr>
              <a:defRPr b="0"/>
            </a:pPr>
            <a:r>
              <a:t>location of available water varies widely from year to year.</a:t>
            </a:r>
          </a:p>
          <a:p>
            <a:pPr>
              <a:defRPr b="0"/>
            </a:pPr>
            <a:r>
              <a:t>Unusually wet or dry years can result in local flooding or</a:t>
            </a:r>
          </a:p>
          <a:p>
            <a:pPr>
              <a:defRPr b="0"/>
            </a:pPr>
            <a:r>
              <a:t> water shortages. Water may be polluted and unsuitable for</a:t>
            </a:r>
          </a:p>
          <a:p>
            <a:pPr>
              <a:defRPr b="0"/>
            </a:pPr>
            <a:r>
              <a:t>any use.</a:t>
            </a:r>
          </a:p>
          <a:p>
            <a:pPr>
              <a:defRPr b="0"/>
            </a:pPr>
            <a:r>
              <a:t>Various government agencies in California spend about $30</a:t>
            </a:r>
          </a:p>
          <a:p>
            <a:pPr>
              <a:defRPr b="0"/>
            </a:pPr>
            <a:r>
              <a:t>billion annually in the water sector. Over three-quarters</a:t>
            </a:r>
          </a:p>
          <a:p>
            <a:pPr>
              <a:defRPr b="0"/>
            </a:pPr>
            <a:r>
              <a:t> of that is spent locally and largely paid for by individual</a:t>
            </a:r>
          </a:p>
          <a:p>
            <a:pPr>
              <a:defRPr b="0"/>
            </a:pPr>
            <a:r>
              <a:t>ratepayers for water and sewage treatment plants and</a:t>
            </a:r>
          </a:p>
          <a:p>
            <a:pPr>
              <a:defRPr b="0"/>
            </a:pPr>
            <a:r>
              <a:t>cleanup of storm runoff. The State and Federal government</a:t>
            </a:r>
          </a:p>
          <a:p>
            <a:pPr>
              <a:defRPr b="0"/>
            </a:pPr>
            <a:r>
              <a:t>play a role by creating regional water supply infrastructure</a:t>
            </a:r>
          </a:p>
          <a:p>
            <a:pPr>
              <a:defRPr b="0"/>
            </a:pPr>
            <a:r>
              <a:t>and by setting and enforcing water quality standards.</a:t>
            </a:r>
          </a:p>
          <a:p>
            <a:pPr>
              <a:defRPr b="0"/>
            </a:pPr>
            <a:r>
              <a:t> Over the past 17 years voters have approved $31 billion</a:t>
            </a:r>
          </a:p>
          <a:p>
            <a:pPr>
              <a:defRPr b="0"/>
            </a:pPr>
            <a:r>
              <a:t>in general obligation bonds for various natural resource</a:t>
            </a:r>
          </a:p>
          <a:p>
            <a:pPr>
              <a:defRPr b="0"/>
            </a:pPr>
            <a:r>
              <a:t>projects, including $4.1 billion from Prop. 68 in June 2018.</a:t>
            </a:r>
          </a:p>
          <a:p>
            <a:pPr>
              <a:defRPr b="0"/>
            </a:pPr>
            <a:r>
              <a:t>The State has several billion dollars available from those</a:t>
            </a:r>
          </a:p>
          <a:p>
            <a:pPr>
              <a:defRPr b="0"/>
            </a:pPr>
            <a:r>
              <a:t>measures, mostly to be used for water quality, supply and</a:t>
            </a:r>
          </a:p>
          <a:p>
            <a:pPr>
              <a:defRPr b="0"/>
            </a:pPr>
            <a:r>
              <a:t> infrastructure purposes authorized by Proposition 1 in 2014.</a:t>
            </a:r>
          </a:p>
          <a:p>
            <a:pPr>
              <a:defRPr b="0"/>
            </a:pPr>
            <a:r>
              <a:t>The principal and interest on general obligation bonds are</a:t>
            </a:r>
          </a:p>
          <a:p>
            <a:pPr>
              <a:defRPr b="0"/>
            </a:pPr>
            <a:r>
              <a:t>repaid from the State’s General Fund, usually over 40 years.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Shape 246"/>
          <p:cNvSpPr/>
          <p:nvPr>
            <p:ph type="sldImg"/>
          </p:nvPr>
        </p:nvSpPr>
        <p:spPr>
          <a:prstGeom prst="rect">
            <a:avLst/>
          </a:prstGeom>
        </p:spPr>
        <p:txBody>
          <a:bodyPr/>
          <a:lstStyle/>
          <a:p>
            <a:pPr/>
          </a:p>
        </p:txBody>
      </p:sp>
      <p:sp>
        <p:nvSpPr>
          <p:cNvPr id="247" name="Shape 247"/>
          <p:cNvSpPr/>
          <p:nvPr>
            <p:ph type="body" sz="quarter" idx="1"/>
          </p:nvPr>
        </p:nvSpPr>
        <p:spPr>
          <a:prstGeom prst="rect">
            <a:avLst/>
          </a:prstGeom>
        </p:spPr>
        <p:txBody>
          <a:bodyPr/>
          <a:lstStyle/>
          <a:p>
            <a:pPr>
              <a:defRPr b="0"/>
            </a:pPr>
            <a:r>
              <a:t> This measure authorizes $8.9 billion in general obligation</a:t>
            </a:r>
          </a:p>
          <a:p>
            <a:pPr>
              <a:defRPr b="0"/>
            </a:pPr>
            <a:r>
              <a:t>bonds for various water-related programs and projects. The</a:t>
            </a:r>
          </a:p>
          <a:p>
            <a:pPr>
              <a:defRPr b="0"/>
            </a:pPr>
            <a:r>
              <a:t>proposition’s broad spending categories include:</a:t>
            </a:r>
          </a:p>
          <a:p>
            <a:pPr>
              <a:defRPr b="0"/>
            </a:pPr>
            <a:r>
              <a:t>• Water supply and quality - $ 2.1 billion;</a:t>
            </a:r>
          </a:p>
          <a:p>
            <a:pPr>
              <a:defRPr b="0"/>
            </a:pPr>
            <a:r>
              <a:t>• Fish and wildlife habitat $1.4 billion;</a:t>
            </a:r>
          </a:p>
          <a:p>
            <a:pPr>
              <a:defRPr b="0"/>
            </a:pPr>
            <a:r>
              <a:t>• Water facility upgrades for specific projects in the</a:t>
            </a:r>
          </a:p>
          <a:p>
            <a:pPr>
              <a:defRPr b="0"/>
            </a:pPr>
            <a:r>
              <a:t>Central Valley, Bay Area, and Oroville Dam, - $1.2</a:t>
            </a:r>
          </a:p>
          <a:p>
            <a:pPr>
              <a:defRPr b="0"/>
            </a:pPr>
            <a:r>
              <a:t>billion;</a:t>
            </a:r>
          </a:p>
          <a:p>
            <a:pPr>
              <a:defRPr b="0"/>
            </a:pPr>
            <a:r>
              <a:t> • Groundwater recharge and storage projects - $1.1</a:t>
            </a:r>
          </a:p>
          <a:p>
            <a:pPr>
              <a:defRPr b="0"/>
            </a:pPr>
            <a:r>
              <a:t>billion.</a:t>
            </a:r>
          </a:p>
          <a:p>
            <a:pPr>
              <a:defRPr b="0"/>
            </a:pPr>
            <a:r>
              <a:t>• Watershed land improvements - $2.5 billion</a:t>
            </a:r>
          </a:p>
          <a:p>
            <a:pPr>
              <a:defRPr b="0"/>
            </a:pPr>
            <a:r>
              <a:t>Most funds will be distributed as grants to agencies that</a:t>
            </a:r>
          </a:p>
          <a:p>
            <a:pPr>
              <a:defRPr b="0"/>
            </a:pPr>
            <a:r>
              <a:t>must provide equal matching funds. The measure provides</a:t>
            </a:r>
          </a:p>
          <a:p>
            <a:pPr>
              <a:defRPr b="0"/>
            </a:pPr>
            <a:r>
              <a:t>reduced cost-sharing requirements for projects benefiting</a:t>
            </a:r>
          </a:p>
          <a:p>
            <a:pPr>
              <a:defRPr b="0"/>
            </a:pPr>
            <a:r>
              <a:t> disadvantaged communities.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Shape 251"/>
          <p:cNvSpPr/>
          <p:nvPr>
            <p:ph type="sldImg"/>
          </p:nvPr>
        </p:nvSpPr>
        <p:spPr>
          <a:prstGeom prst="rect">
            <a:avLst/>
          </a:prstGeom>
        </p:spPr>
        <p:txBody>
          <a:bodyPr/>
          <a:lstStyle/>
          <a:p>
            <a:pPr/>
          </a:p>
        </p:txBody>
      </p:sp>
      <p:sp>
        <p:nvSpPr>
          <p:cNvPr id="252" name="Shape 252"/>
          <p:cNvSpPr/>
          <p:nvPr>
            <p:ph type="body" sz="quarter" idx="1"/>
          </p:nvPr>
        </p:nvSpPr>
        <p:spPr>
          <a:prstGeom prst="rect">
            <a:avLst/>
          </a:prstGeom>
        </p:spPr>
        <p:txBody>
          <a:bodyPr/>
          <a:lstStyle/>
          <a:p>
            <a:pPr>
              <a:defRPr b="0"/>
            </a:pPr>
            <a:r>
              <a:t> Bond repayment is expected to cost the State an estimated</a:t>
            </a:r>
          </a:p>
          <a:p>
            <a:pPr>
              <a:defRPr b="0"/>
            </a:pPr>
            <a:r>
              <a:t>$17.3 billion over 40 years. The effect on local governments</a:t>
            </a:r>
          </a:p>
          <a:p>
            <a:pPr>
              <a:defRPr b="0"/>
            </a:pPr>
            <a:r>
              <a:t>will depend on the size of any grant received. Savings are</a:t>
            </a:r>
          </a:p>
          <a:p>
            <a:pPr>
              <a:defRPr b="0"/>
            </a:pPr>
            <a:r>
              <a:t>recognized because a grant reduces the local share of a</a:t>
            </a:r>
          </a:p>
          <a:p>
            <a:pPr>
              <a:defRPr b="0"/>
            </a:pPr>
            <a:r>
              <a:t>project’s cost. However, a project could also increase future</a:t>
            </a:r>
          </a:p>
          <a:p>
            <a:pPr>
              <a:defRPr b="0"/>
            </a:pPr>
            <a:r>
              <a:t>operating costs, such as for a new desalination facility. The</a:t>
            </a:r>
          </a:p>
          <a:p>
            <a:pPr>
              <a:defRPr b="0"/>
            </a:pPr>
            <a:r>
              <a:t>annual net effect on local governments and ratepayers is</a:t>
            </a:r>
          </a:p>
          <a:p>
            <a:pPr>
              <a:defRPr b="0"/>
            </a:pPr>
            <a:r>
              <a:t>likely to be small.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Shape 259"/>
          <p:cNvSpPr/>
          <p:nvPr>
            <p:ph type="sldImg"/>
          </p:nvPr>
        </p:nvSpPr>
        <p:spPr>
          <a:prstGeom prst="rect">
            <a:avLst/>
          </a:prstGeom>
        </p:spPr>
        <p:txBody>
          <a:bodyPr/>
          <a:lstStyle/>
          <a:p>
            <a:pPr/>
          </a:p>
        </p:txBody>
      </p:sp>
      <p:sp>
        <p:nvSpPr>
          <p:cNvPr id="260" name="Shape 260"/>
          <p:cNvSpPr/>
          <p:nvPr>
            <p:ph type="body" sz="quarter" idx="1"/>
          </p:nvPr>
        </p:nvSpPr>
        <p:spPr>
          <a:prstGeom prst="rect">
            <a:avLst/>
          </a:prstGeom>
        </p:spPr>
        <p:txBody>
          <a:bodyPr/>
          <a:lstStyle/>
          <a:p>
            <a:pPr>
              <a:defRPr b="0"/>
            </a:pPr>
            <a:r>
              <a:t> We need more dams to collect rain and snow melt from</a:t>
            </a:r>
          </a:p>
          <a:p>
            <a:pPr>
              <a:defRPr b="0"/>
            </a:pPr>
            <a:r>
              <a:t>the Sierras. Proposition 3 provides no money for new</a:t>
            </a:r>
          </a:p>
          <a:p>
            <a:pPr>
              <a:defRPr b="0"/>
            </a:pPr>
            <a:r>
              <a:t>dams.</a:t>
            </a:r>
          </a:p>
          <a:p>
            <a:pPr>
              <a:defRPr b="0"/>
            </a:pPr>
            <a:r>
              <a:t>• It panders to special interests by making recreation and</a:t>
            </a:r>
          </a:p>
          <a:p>
            <a:pPr>
              <a:defRPr b="0"/>
            </a:pPr>
            <a:r>
              <a:t> wildlife a priority over farmers.</a:t>
            </a:r>
          </a:p>
          <a:p>
            <a:pPr>
              <a:defRPr b="0"/>
            </a:pPr>
            <a:r>
              <a:t>• Paying back these new bonds will result in raised taxes.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Shape 266"/>
          <p:cNvSpPr/>
          <p:nvPr>
            <p:ph type="sldImg"/>
          </p:nvPr>
        </p:nvSpPr>
        <p:spPr>
          <a:prstGeom prst="rect">
            <a:avLst/>
          </a:prstGeom>
        </p:spPr>
        <p:txBody>
          <a:bodyPr/>
          <a:lstStyle/>
          <a:p>
            <a:pPr/>
          </a:p>
        </p:txBody>
      </p:sp>
      <p:sp>
        <p:nvSpPr>
          <p:cNvPr id="267" name="Shape 267"/>
          <p:cNvSpPr/>
          <p:nvPr>
            <p:ph type="body" sz="quarter" idx="1"/>
          </p:nvPr>
        </p:nvSpPr>
        <p:spPr>
          <a:prstGeom prst="rect">
            <a:avLst/>
          </a:prstGeom>
        </p:spPr>
        <p:txBody>
          <a:bodyPr/>
          <a:lstStyle>
            <a:lvl1pPr>
              <a:spcBef>
                <a:spcPts val="0"/>
              </a:spcBef>
              <a:defRPr sz="2000"/>
            </a:lvl1pPr>
          </a:lstStyle>
          <a:p>
            <a:pPr/>
            <a:r>
              <a:t>Proposition 4 is an Initiative statute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Shape 271"/>
          <p:cNvSpPr/>
          <p:nvPr>
            <p:ph type="sldImg"/>
          </p:nvPr>
        </p:nvSpPr>
        <p:spPr>
          <a:prstGeom prst="rect">
            <a:avLst/>
          </a:prstGeom>
        </p:spPr>
        <p:txBody>
          <a:bodyPr/>
          <a:lstStyle/>
          <a:p>
            <a:pPr/>
          </a:p>
        </p:txBody>
      </p:sp>
      <p:sp>
        <p:nvSpPr>
          <p:cNvPr id="272" name="Shape 272"/>
          <p:cNvSpPr/>
          <p:nvPr>
            <p:ph type="body" sz="quarter" idx="1"/>
          </p:nvPr>
        </p:nvSpPr>
        <p:spPr>
          <a:prstGeom prst="rect">
            <a:avLst/>
          </a:prstGeom>
        </p:spPr>
        <p:txBody>
          <a:bodyPr/>
          <a:lstStyle/>
          <a:p>
            <a:pPr>
              <a:defRPr b="0"/>
            </a:pPr>
            <a:r>
              <a:t> Children’s hospitals provide specialized physical and mental</a:t>
            </a:r>
          </a:p>
          <a:p>
            <a:pPr>
              <a:defRPr b="0"/>
            </a:pPr>
            <a:r>
              <a:t>healthcare services to infants and children. There are eight</a:t>
            </a:r>
          </a:p>
          <a:p>
            <a:pPr>
              <a:defRPr b="0"/>
            </a:pPr>
            <a:r>
              <a:t>private nonprofit hospitals, five University of California</a:t>
            </a:r>
          </a:p>
          <a:p>
            <a:pPr>
              <a:defRPr b="0"/>
            </a:pPr>
            <a:r>
              <a:t>children’s hospitals, and more than 100 other nonprofit</a:t>
            </a:r>
          </a:p>
          <a:p>
            <a:pPr>
              <a:defRPr b="0"/>
            </a:pPr>
            <a:r>
              <a:t> hospitals that serve children with complex chronic health</a:t>
            </a:r>
          </a:p>
          <a:p>
            <a:pPr>
              <a:defRPr b="0"/>
            </a:pPr>
            <a:r>
              <a:t>conditions eligible for the California Children’s Services</a:t>
            </a:r>
          </a:p>
          <a:p>
            <a:pPr>
              <a:defRPr b="0"/>
            </a:pPr>
            <a:r>
              <a:t>program. Over half the patients receive Medi-Cal benefits.</a:t>
            </a:r>
          </a:p>
          <a:p>
            <a:pPr>
              <a:defRPr b="0"/>
            </a:pPr>
            <a:r>
              <a:t> Only a small amount of funding remains from the previous</a:t>
            </a:r>
          </a:p>
          <a:p>
            <a:pPr>
              <a:defRPr b="0"/>
            </a:pPr>
            <a:r>
              <a:t>bonds and is expected to be used by mid 2018.</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Shape 276"/>
          <p:cNvSpPr/>
          <p:nvPr>
            <p:ph type="sldImg"/>
          </p:nvPr>
        </p:nvSpPr>
        <p:spPr>
          <a:prstGeom prst="rect">
            <a:avLst/>
          </a:prstGeom>
        </p:spPr>
        <p:txBody>
          <a:bodyPr/>
          <a:lstStyle/>
          <a:p>
            <a:pPr/>
          </a:p>
        </p:txBody>
      </p:sp>
      <p:sp>
        <p:nvSpPr>
          <p:cNvPr id="277" name="Shape 277"/>
          <p:cNvSpPr/>
          <p:nvPr>
            <p:ph type="body" sz="quarter" idx="1"/>
          </p:nvPr>
        </p:nvSpPr>
        <p:spPr>
          <a:prstGeom prst="rect">
            <a:avLst/>
          </a:prstGeom>
        </p:spPr>
        <p:txBody>
          <a:bodyPr/>
          <a:lstStyle/>
          <a:p>
            <a:pPr>
              <a:defRPr b="0"/>
            </a:pPr>
            <a:r>
              <a:t> Prop. 4 would raise $1.5 billion through the sale of general</a:t>
            </a:r>
          </a:p>
          <a:p>
            <a:pPr>
              <a:defRPr b="0"/>
            </a:pPr>
            <a:r>
              <a:t>obligation bonds and use the funds to improve and expand</a:t>
            </a:r>
          </a:p>
          <a:p>
            <a:pPr>
              <a:defRPr b="0"/>
            </a:pPr>
            <a:r>
              <a:t>children’s hospitals. The money could be used to build new</a:t>
            </a:r>
          </a:p>
          <a:p>
            <a:pPr>
              <a:defRPr b="0"/>
            </a:pPr>
            <a:r>
              <a:t>facilities, to improve and expand current facilities, and to</a:t>
            </a:r>
          </a:p>
          <a:p>
            <a:pPr>
              <a:defRPr b="0"/>
            </a:pPr>
            <a:r>
              <a:t>purchase new equipment. To obtain funding a hospital would</a:t>
            </a:r>
          </a:p>
          <a:p>
            <a:pPr>
              <a:defRPr b="0"/>
            </a:pPr>
            <a:r>
              <a:t> apply to the California Health Facilities Financing Authority</a:t>
            </a:r>
          </a:p>
          <a:p>
            <a:pPr>
              <a:defRPr b="0"/>
            </a:pPr>
            <a:r>
              <a:t>of the State Treasurer’s Office which would award the grants</a:t>
            </a:r>
          </a:p>
          <a:p>
            <a:pPr>
              <a:defRPr b="0"/>
            </a:pPr>
            <a:r>
              <a:t> based on factors such as improving healthcare access and</a:t>
            </a:r>
          </a:p>
          <a:p>
            <a:pPr>
              <a:defRPr b="0"/>
            </a:pPr>
            <a:r>
              <a:t>patient outcomes. The 8 private nonprofit children’s hospitals</a:t>
            </a:r>
          </a:p>
          <a:p>
            <a:pPr>
              <a:defRPr b="0"/>
            </a:pPr>
            <a:r>
              <a:t> would be eligible for 72% of the funds. The rest of the funds</a:t>
            </a:r>
          </a:p>
          <a:p>
            <a:pPr>
              <a:defRPr b="0"/>
            </a:pPr>
            <a:r>
              <a:t>would go to University of California children’s acute care</a:t>
            </a:r>
          </a:p>
          <a:p>
            <a:pPr>
              <a:defRPr b="0"/>
            </a:pPr>
            <a:r>
              <a:t>centers and to nonprofit hospitals that care for children</a:t>
            </a:r>
          </a:p>
          <a:p>
            <a:pPr>
              <a:defRPr b="0"/>
            </a:pPr>
            <a:r>
              <a:t> eligible for governmental programs.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Shape 281"/>
          <p:cNvSpPr/>
          <p:nvPr>
            <p:ph type="sldImg"/>
          </p:nvPr>
        </p:nvSpPr>
        <p:spPr>
          <a:prstGeom prst="rect">
            <a:avLst/>
          </a:prstGeom>
        </p:spPr>
        <p:txBody>
          <a:bodyPr/>
          <a:lstStyle/>
          <a:p>
            <a:pPr/>
          </a:p>
        </p:txBody>
      </p:sp>
      <p:sp>
        <p:nvSpPr>
          <p:cNvPr id="282" name="Shape 282"/>
          <p:cNvSpPr/>
          <p:nvPr>
            <p:ph type="body" sz="quarter" idx="1"/>
          </p:nvPr>
        </p:nvSpPr>
        <p:spPr>
          <a:prstGeom prst="rect">
            <a:avLst/>
          </a:prstGeom>
        </p:spPr>
        <p:txBody>
          <a:bodyPr/>
          <a:lstStyle/>
          <a:p>
            <a:pPr>
              <a:defRPr b="0"/>
            </a:pPr>
            <a:r>
              <a:t> The State would need to repay a total of $2.9 billion. The</a:t>
            </a:r>
          </a:p>
          <a:p>
            <a:pPr>
              <a:defRPr b="0"/>
            </a:pPr>
            <a:r>
              <a:t>$2.9 billion is made up of the original $1.5 billion bond and</a:t>
            </a:r>
          </a:p>
          <a:p>
            <a:pPr>
              <a:defRPr b="0"/>
            </a:pPr>
            <a:r>
              <a:t>$1.4 billion in interest to be paid back over 35 years. The</a:t>
            </a:r>
          </a:p>
          <a:p>
            <a:pPr>
              <a:defRPr b="0"/>
            </a:pPr>
            <a:r>
              <a:t> yearly repayment amount is approximately $80 million. This amount is less than one-tenth of one percent of the state’s current budget.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Shape 289"/>
          <p:cNvSpPr/>
          <p:nvPr>
            <p:ph type="sldImg"/>
          </p:nvPr>
        </p:nvSpPr>
        <p:spPr>
          <a:prstGeom prst="rect">
            <a:avLst/>
          </a:prstGeom>
        </p:spPr>
        <p:txBody>
          <a:bodyPr/>
          <a:lstStyle/>
          <a:p>
            <a:pPr/>
          </a:p>
        </p:txBody>
      </p:sp>
      <p:sp>
        <p:nvSpPr>
          <p:cNvPr id="290" name="Shape 290"/>
          <p:cNvSpPr/>
          <p:nvPr>
            <p:ph type="body" sz="quarter" idx="1"/>
          </p:nvPr>
        </p:nvSpPr>
        <p:spPr>
          <a:prstGeom prst="rect">
            <a:avLst/>
          </a:prstGeom>
        </p:spPr>
        <p:txBody>
          <a:bodyPr/>
          <a:lstStyle/>
          <a:p>
            <a:pPr>
              <a:defRPr b="0"/>
            </a:pPr>
          </a:p>
          <a:p>
            <a:pPr>
              <a:defRPr i="1"/>
            </a:pPr>
            <a:r>
              <a:t>Gary</a:t>
            </a:r>
            <a:r>
              <a:rPr i="0"/>
              <a:t> B. </a:t>
            </a:r>
            <a:r>
              <a:t>Wesley</a:t>
            </a:r>
            <a:r>
              <a:rPr i="0"/>
              <a:t>, an attorney who made it his mission 40 years ago to provide a rebuttal to unchallenged constitutional amendments placed on the ballot by the Legislature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Shape 296"/>
          <p:cNvSpPr/>
          <p:nvPr>
            <p:ph type="sldImg"/>
          </p:nvPr>
        </p:nvSpPr>
        <p:spPr>
          <a:prstGeom prst="rect">
            <a:avLst/>
          </a:prstGeom>
        </p:spPr>
        <p:txBody>
          <a:bodyPr/>
          <a:lstStyle/>
          <a:p>
            <a:pPr/>
          </a:p>
        </p:txBody>
      </p:sp>
      <p:sp>
        <p:nvSpPr>
          <p:cNvPr id="297" name="Shape 297"/>
          <p:cNvSpPr/>
          <p:nvPr>
            <p:ph type="body" sz="quarter" idx="1"/>
          </p:nvPr>
        </p:nvSpPr>
        <p:spPr>
          <a:prstGeom prst="rect">
            <a:avLst/>
          </a:prstGeom>
        </p:spPr>
        <p:txBody>
          <a:bodyPr/>
          <a:lstStyle>
            <a:lvl1pPr>
              <a:spcBef>
                <a:spcPts val="0"/>
              </a:spcBef>
              <a:defRPr sz="2000"/>
            </a:lvl1pPr>
          </a:lstStyle>
          <a:p>
            <a:pPr/>
            <a:r>
              <a:t>Proposition 6 is an initiative constitutional amendment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Shape 153"/>
          <p:cNvSpPr/>
          <p:nvPr>
            <p:ph type="sldImg"/>
          </p:nvPr>
        </p:nvSpPr>
        <p:spPr>
          <a:prstGeom prst="rect">
            <a:avLst/>
          </a:prstGeom>
        </p:spPr>
        <p:txBody>
          <a:bodyPr/>
          <a:lstStyle/>
          <a:p>
            <a:pPr/>
          </a:p>
        </p:txBody>
      </p:sp>
      <p:sp>
        <p:nvSpPr>
          <p:cNvPr id="154" name="Shape 154"/>
          <p:cNvSpPr/>
          <p:nvPr>
            <p:ph type="body" sz="quarter" idx="1"/>
          </p:nvPr>
        </p:nvSpPr>
        <p:spPr>
          <a:prstGeom prst="rect">
            <a:avLst/>
          </a:prstGeom>
        </p:spPr>
        <p:txBody>
          <a:bodyPr/>
          <a:lstStyle/>
          <a:p>
            <a:pPr>
              <a:spcBef>
                <a:spcPts val="0"/>
              </a:spcBef>
              <a:defRPr sz="1800"/>
            </a:pPr>
            <a:r>
              <a:t>Propositions are proposed laws presented to the public to vote on. </a:t>
            </a:r>
          </a:p>
          <a:p>
            <a:pPr>
              <a:spcBef>
                <a:spcPts val="0"/>
              </a:spcBef>
              <a:defRPr sz="1800"/>
            </a:pPr>
          </a:p>
          <a:p>
            <a:pPr>
              <a:spcBef>
                <a:spcPts val="0"/>
              </a:spcBef>
              <a:defRPr sz="1800"/>
            </a:pPr>
            <a:r>
              <a:t>Propositions can make new laws, change existing laws, and sometimes they change California’s Constitution. </a:t>
            </a:r>
          </a:p>
          <a:p>
            <a:pPr>
              <a:spcBef>
                <a:spcPts val="0"/>
              </a:spcBef>
              <a:defRPr sz="1800"/>
            </a:pPr>
            <a:r>
              <a:t>-----------------------------</a:t>
            </a:r>
          </a:p>
          <a:p>
            <a:pPr>
              <a:spcBef>
                <a:spcPts val="0"/>
              </a:spcBef>
              <a:defRPr sz="1800"/>
            </a:pPr>
            <a:r>
              <a:t>They can be placed on the ballot by people who collect enough voter signatures or by state lawmakers (the California Legislature). For a ballot initiative statute, the number of signatures must equal or exceed 5 percent of votes cast for governor in the state's last gubernatorial election, currently 365,880. If more people voted, the required number of signatures would increase.</a:t>
            </a:r>
          </a:p>
          <a:p>
            <a:pPr>
              <a:spcBef>
                <a:spcPts val="0"/>
              </a:spcBef>
              <a:defRPr sz="1800"/>
            </a:pPr>
            <a:r>
              <a:t>-----------------------------</a:t>
            </a:r>
          </a:p>
          <a:p>
            <a:pPr>
              <a:spcBef>
                <a:spcPts val="0"/>
              </a:spcBef>
              <a:defRPr sz="1800"/>
            </a:pPr>
            <a:r>
              <a:t>A proposition passes and becomes law if it receives more than 50 percent YES votes</a:t>
            </a:r>
            <a:r>
              <a:rPr sz="1200"/>
              <a: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1" name="Shape 301"/>
          <p:cNvSpPr/>
          <p:nvPr>
            <p:ph type="sldImg"/>
          </p:nvPr>
        </p:nvSpPr>
        <p:spPr>
          <a:prstGeom prst="rect">
            <a:avLst/>
          </a:prstGeom>
        </p:spPr>
        <p:txBody>
          <a:bodyPr/>
          <a:lstStyle/>
          <a:p>
            <a:pPr/>
          </a:p>
        </p:txBody>
      </p:sp>
      <p:sp>
        <p:nvSpPr>
          <p:cNvPr id="302" name="Shape 302"/>
          <p:cNvSpPr/>
          <p:nvPr>
            <p:ph type="body" sz="quarter" idx="1"/>
          </p:nvPr>
        </p:nvSpPr>
        <p:spPr>
          <a:prstGeom prst="rect">
            <a:avLst/>
          </a:prstGeom>
        </p:spPr>
        <p:txBody>
          <a:bodyPr/>
          <a:lstStyle/>
          <a:p>
            <a:pPr>
              <a:defRPr b="0"/>
            </a:pPr>
            <a:r>
              <a:t>  In 2017 lawmakers passed the Road Repair and</a:t>
            </a:r>
          </a:p>
          <a:p>
            <a:pPr>
              <a:defRPr b="0"/>
            </a:pPr>
            <a:r>
              <a:t>Accountability Act (SB 1) increasing state funding for</a:t>
            </a:r>
          </a:p>
          <a:p>
            <a:pPr>
              <a:defRPr b="0"/>
            </a:pPr>
            <a:r>
              <a:t>transportation purposes from $6.6 billion in 2016-17 to</a:t>
            </a:r>
          </a:p>
          <a:p>
            <a:pPr>
              <a:defRPr b="0"/>
            </a:pPr>
            <a:r>
              <a:t>$12.1 billion in 2018-19. By 2020-21 when all the taxes will</a:t>
            </a:r>
          </a:p>
          <a:p>
            <a:pPr>
              <a:defRPr b="0"/>
            </a:pPr>
            <a:r>
              <a:t>have been in effect, SB 1 revenue is estimated to total $5.1</a:t>
            </a:r>
          </a:p>
          <a:p>
            <a:pPr>
              <a:defRPr b="0"/>
            </a:pPr>
            <a:r>
              <a:t>billion annually.</a:t>
            </a:r>
          </a:p>
          <a:p>
            <a:pPr>
              <a:defRPr b="0"/>
            </a:pPr>
            <a:r>
              <a:t>On November 1, 2017 State fuel excise taxes per gallon</a:t>
            </a:r>
          </a:p>
          <a:p>
            <a:pPr>
              <a:defRPr b="0"/>
            </a:pPr>
            <a:r>
              <a:t>increased 12 cents for gasoline and 20 cents for diesel.</a:t>
            </a:r>
          </a:p>
          <a:p>
            <a:pPr>
              <a:defRPr b="0"/>
            </a:pPr>
            <a:r>
              <a:t> Diesel State sales tax increased by 4 percent. A new</a:t>
            </a:r>
          </a:p>
          <a:p>
            <a:pPr>
              <a:defRPr b="0"/>
            </a:pPr>
            <a:r>
              <a:t>transportation fee was added to the cost of registering a</a:t>
            </a:r>
          </a:p>
          <a:p>
            <a:pPr>
              <a:defRPr b="0"/>
            </a:pPr>
            <a:r>
              <a:t>vehicle, including a fee for electric cars starting in 2020.</a:t>
            </a:r>
          </a:p>
          <a:p>
            <a:pPr>
              <a:defRPr b="0"/>
            </a:pPr>
            <a:r>
              <a:t>After July 1, 2020, fuel excise taxes will be adjusted for</a:t>
            </a:r>
          </a:p>
          <a:p>
            <a:pPr>
              <a:defRPr b="0"/>
            </a:pPr>
            <a:r>
              <a:t> inflation.</a:t>
            </a:r>
          </a:p>
          <a:p>
            <a:pPr>
              <a:defRPr b="0"/>
            </a:pPr>
            <a:r>
              <a:t>Voters restricted the new SB 1 tax revenues to transportation</a:t>
            </a:r>
          </a:p>
          <a:p>
            <a:pPr>
              <a:defRPr b="0"/>
            </a:pPr>
            <a:r>
              <a:t>purposes by approving Prop. 69 in June 2018.</a:t>
            </a:r>
          </a:p>
          <a:p>
            <a:pPr>
              <a:defRPr b="0"/>
            </a:pPr>
            <a:r>
              <a:t> In March 2018 US News &amp; World Report rated California</a:t>
            </a:r>
          </a:p>
          <a:p>
            <a:pPr>
              <a:defRPr b="0"/>
            </a:pPr>
            <a:r>
              <a:t>49th in road quality, 11th in bridge quality, and 46th in</a:t>
            </a:r>
          </a:p>
          <a:p>
            <a:pPr>
              <a:defRPr b="0"/>
            </a:pPr>
            <a:r>
              <a:t>commute times among the fifty states.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Shape 309"/>
          <p:cNvSpPr/>
          <p:nvPr>
            <p:ph type="sldImg"/>
          </p:nvPr>
        </p:nvSpPr>
        <p:spPr>
          <a:prstGeom prst="rect">
            <a:avLst/>
          </a:prstGeom>
        </p:spPr>
        <p:txBody>
          <a:bodyPr/>
          <a:lstStyle/>
          <a:p>
            <a:pPr/>
          </a:p>
        </p:txBody>
      </p:sp>
      <p:sp>
        <p:nvSpPr>
          <p:cNvPr id="310" name="Shape 310"/>
          <p:cNvSpPr/>
          <p:nvPr>
            <p:ph type="body" sz="quarter" idx="1"/>
          </p:nvPr>
        </p:nvSpPr>
        <p:spPr>
          <a:prstGeom prst="rect">
            <a:avLst/>
          </a:prstGeom>
        </p:spPr>
        <p:txBody>
          <a:bodyPr/>
          <a:lstStyle/>
          <a:p>
            <a:pPr>
              <a:defRPr b="0"/>
            </a:pPr>
            <a:r>
              <a:t>  If Prop. 6 is approved, SB 1 transportation tax revenues will</a:t>
            </a:r>
          </a:p>
          <a:p>
            <a:pPr>
              <a:defRPr b="0"/>
            </a:pPr>
            <a:r>
              <a:t>be reduced in 2018-19 from $4.4 billion to $2 billion. After</a:t>
            </a:r>
          </a:p>
          <a:p>
            <a:pPr>
              <a:defRPr b="0"/>
            </a:pPr>
            <a:r>
              <a:t>that time SB 1 will no longer exist and transportation tax</a:t>
            </a:r>
          </a:p>
          <a:p>
            <a:pPr>
              <a:defRPr b="0"/>
            </a:pPr>
            <a:r>
              <a:t>revenue will be reduced by $5.1 annually. According to the</a:t>
            </a:r>
          </a:p>
          <a:p>
            <a:pPr>
              <a:defRPr b="0"/>
            </a:pPr>
            <a:r>
              <a:t>Legislative Analyst, the loss of funding will affect state highway</a:t>
            </a:r>
          </a:p>
          <a:p>
            <a:pPr>
              <a:defRPr b="0"/>
            </a:pPr>
            <a:r>
              <a:t>maintenance and rehabilitation, local streets and roads, and</a:t>
            </a:r>
          </a:p>
          <a:p>
            <a:pPr>
              <a:defRPr b="0"/>
            </a:pPr>
            <a:r>
              <a:t>mass transit.</a:t>
            </a:r>
          </a:p>
          <a:p>
            <a:pPr>
              <a:defRPr b="0"/>
            </a:pPr>
            <a:r>
              <a:t>Adding the requirement that most transportation-related taxes</a:t>
            </a:r>
          </a:p>
          <a:p>
            <a:pPr>
              <a:defRPr b="0"/>
            </a:pPr>
            <a:r>
              <a:t>must also be approved by the voters will make it more difficult</a:t>
            </a:r>
          </a:p>
          <a:p>
            <a:pPr>
              <a:defRPr b="0"/>
            </a:pPr>
            <a:r>
              <a:t> to impose such changes in the future.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Shape 314"/>
          <p:cNvSpPr/>
          <p:nvPr>
            <p:ph type="sldImg"/>
          </p:nvPr>
        </p:nvSpPr>
        <p:spPr>
          <a:prstGeom prst="rect">
            <a:avLst/>
          </a:prstGeom>
        </p:spPr>
        <p:txBody>
          <a:bodyPr/>
          <a:lstStyle/>
          <a:p>
            <a:pPr/>
          </a:p>
        </p:txBody>
      </p:sp>
      <p:sp>
        <p:nvSpPr>
          <p:cNvPr id="315" name="Shape 315"/>
          <p:cNvSpPr/>
          <p:nvPr>
            <p:ph type="body" sz="quarter" idx="1"/>
          </p:nvPr>
        </p:nvSpPr>
        <p:spPr>
          <a:prstGeom prst="rect">
            <a:avLst/>
          </a:prstGeom>
        </p:spPr>
        <p:txBody>
          <a:bodyPr/>
          <a:lstStyle/>
          <a:p>
            <a:pPr>
              <a:defRPr b="0"/>
            </a:pPr>
            <a:r>
              <a:t> Gas taxes and fees are too high, fall the hardest on</a:t>
            </a:r>
          </a:p>
          <a:p>
            <a:pPr>
              <a:defRPr b="0"/>
            </a:pPr>
            <a:r>
              <a:t>hardworking families, and are unnecessary in a state that</a:t>
            </a:r>
          </a:p>
          <a:p>
            <a:pPr>
              <a:defRPr b="0"/>
            </a:pPr>
            <a:r>
              <a:t> has a budget surplus.</a:t>
            </a:r>
          </a:p>
          <a:p>
            <a:pPr>
              <a:defRPr b="0"/>
            </a:pPr>
            <a:r>
              <a:t>• One third of the gas tax increase will be diverted to</a:t>
            </a:r>
          </a:p>
          <a:p>
            <a:pPr>
              <a:defRPr b="0"/>
            </a:pPr>
            <a:r>
              <a:t>non-road related pet projects including building parks</a:t>
            </a:r>
          </a:p>
          <a:p>
            <a:pPr>
              <a:defRPr b="0"/>
            </a:pPr>
            <a:r>
              <a:t> and training for formerly incarcerated felons through the</a:t>
            </a:r>
          </a:p>
          <a:p>
            <a:pPr>
              <a:defRPr b="0"/>
            </a:pPr>
            <a:r>
              <a:t>Workforce Development Board.</a:t>
            </a:r>
          </a:p>
          <a:p>
            <a:pPr>
              <a:defRPr b="0"/>
            </a:pPr>
            <a:r>
              <a:t> • Tax increases on gasoline that directly affect people’s lives</a:t>
            </a:r>
          </a:p>
          <a:p>
            <a:pPr>
              <a:defRPr b="0"/>
            </a:pPr>
            <a:r>
              <a:t>are “too big” for just the governor and Legislature to decide.</a:t>
            </a:r>
          </a:p>
          <a:p>
            <a:pPr>
              <a:defRPr b="0"/>
            </a:pPr>
            <a:r>
              <a:t>Supporters:</a:t>
            </a:r>
          </a:p>
          <a:p>
            <a:pPr/>
            <a:r>
              <a:t>Speaker of the U.S. House </a:t>
            </a:r>
            <a:r>
              <a:rPr u="sng">
                <a:solidFill>
                  <a:srgbClr val="0000FF"/>
                </a:solidFill>
                <a:uFill>
                  <a:solidFill>
                    <a:srgbClr val="0000FF"/>
                  </a:solidFill>
                </a:uFill>
                <a:hlinkClick r:id="rId3" invalidUrl="" action="" tgtFrame="" tooltip="" history="1" highlightClick="0" endSnd="0"/>
              </a:rPr>
              <a:t>Paul Ryan</a:t>
            </a:r>
            <a:r>
              <a:t> (R-1, Wisconsin)</a:t>
            </a:r>
            <a:r>
              <a:rPr baseline="30000" u="sng">
                <a:solidFill>
                  <a:srgbClr val="0000FF"/>
                </a:solidFill>
                <a:uFill>
                  <a:solidFill>
                    <a:srgbClr val="0000FF"/>
                  </a:solidFill>
                </a:uFill>
                <a:hlinkClick r:id="rId4" invalidUrl="" action="" tgtFrame="" tooltip="" history="1" highlightClick="0" endSnd="0"/>
              </a:rPr>
              <a:t>[9]</a:t>
            </a:r>
          </a:p>
          <a:p>
            <a:pPr/>
            <a:r>
              <a:t>U.S. House Majority Leader </a:t>
            </a:r>
            <a:r>
              <a:rPr u="sng">
                <a:solidFill>
                  <a:srgbClr val="0000FF"/>
                </a:solidFill>
                <a:uFill>
                  <a:solidFill>
                    <a:srgbClr val="0000FF"/>
                  </a:solidFill>
                </a:uFill>
                <a:hlinkClick r:id="rId5" invalidUrl="" action="" tgtFrame="" tooltip="" history="1" highlightClick="0" endSnd="0"/>
              </a:rPr>
              <a:t>Kevin McCarthy</a:t>
            </a:r>
            <a:r>
              <a:t> (R-23)</a:t>
            </a:r>
            <a:r>
              <a:rPr baseline="30000" u="sng">
                <a:solidFill>
                  <a:srgbClr val="0000FF"/>
                </a:solidFill>
                <a:uFill>
                  <a:solidFill>
                    <a:srgbClr val="0000FF"/>
                  </a:solidFill>
                </a:uFill>
                <a:hlinkClick r:id="rId4" invalidUrl="" action="" tgtFrame="" tooltip="" history="1" highlightClick="0" endSnd="0"/>
              </a:rPr>
              <a:t>[9]</a:t>
            </a:r>
          </a:p>
          <a:p>
            <a:pPr/>
            <a:r>
              <a:t>U.S. House Majority Whip </a:t>
            </a:r>
            <a:r>
              <a:rPr u="sng">
                <a:solidFill>
                  <a:srgbClr val="0000FF"/>
                </a:solidFill>
                <a:uFill>
                  <a:solidFill>
                    <a:srgbClr val="0000FF"/>
                  </a:solidFill>
                </a:uFill>
                <a:hlinkClick r:id="rId6" invalidUrl="" action="" tgtFrame="" tooltip="" history="1" highlightClick="0" endSnd="0"/>
              </a:rPr>
              <a:t>Steve Scalise</a:t>
            </a:r>
            <a:r>
              <a:t> (R-1, Louisiana)</a:t>
            </a:r>
            <a:r>
              <a:rPr baseline="30000" u="sng">
                <a:solidFill>
                  <a:srgbClr val="0000FF"/>
                </a:solidFill>
                <a:uFill>
                  <a:solidFill>
                    <a:srgbClr val="0000FF"/>
                  </a:solidFill>
                </a:uFill>
                <a:hlinkClick r:id="rId4" invalidUrl="" action="" tgtFrame="" tooltip="" history="1" highlightClick="0" endSnd="0"/>
              </a:rPr>
              <a:t>[9]</a:t>
            </a:r>
          </a:p>
          <a:p>
            <a:pPr>
              <a:defRPr u="sng">
                <a:solidFill>
                  <a:srgbClr val="0000FF"/>
                </a:solidFill>
                <a:uFill>
                  <a:solidFill>
                    <a:srgbClr val="0000FF"/>
                  </a:solidFill>
                </a:uFill>
              </a:defRPr>
            </a:pPr>
            <a:r>
              <a:rPr>
                <a:hlinkClick r:id="rId7" invalidUrl="" action="" tgtFrame="" tooltip="" history="1" highlightClick="0" endSnd="0"/>
              </a:rPr>
              <a:t>U.S. Rep. Doug LaMalfa</a:t>
            </a:r>
            <a:r>
              <a:rPr u="none">
                <a:solidFill>
                  <a:srgbClr val="000000"/>
                </a:solidFill>
                <a:uFillTx/>
              </a:rPr>
              <a:t> (R-1)</a:t>
            </a:r>
            <a:r>
              <a:rPr baseline="30000">
                <a:hlinkClick r:id="rId8" invalidUrl="" action="" tgtFrame="" tooltip="" history="1" highlightClick="0" endSnd="0"/>
              </a:rPr>
              <a:t>[18]</a:t>
            </a:r>
          </a:p>
          <a:p>
            <a:pPr>
              <a:defRPr u="sng">
                <a:solidFill>
                  <a:srgbClr val="0000FF"/>
                </a:solidFill>
                <a:uFill>
                  <a:solidFill>
                    <a:srgbClr val="0000FF"/>
                  </a:solidFill>
                </a:uFill>
              </a:defRPr>
            </a:pPr>
            <a:r>
              <a:rPr>
                <a:hlinkClick r:id="rId9" invalidUrl="" action="" tgtFrame="" tooltip="" history="1" highlightClick="0" endSnd="0"/>
              </a:rPr>
              <a:t>U.S. Rep. Devin Nunes</a:t>
            </a:r>
            <a:r>
              <a:rPr u="none">
                <a:solidFill>
                  <a:srgbClr val="000000"/>
                </a:solidFill>
                <a:uFillTx/>
              </a:rPr>
              <a:t> (R-22)</a:t>
            </a:r>
            <a:r>
              <a:rPr baseline="30000">
                <a:hlinkClick r:id="rId4" invalidUrl="" action="" tgtFrame="" tooltip="" history="1" highlightClick="0" endSnd="0"/>
              </a:rPr>
              <a:t>[9]</a:t>
            </a:r>
          </a:p>
          <a:p>
            <a:pPr>
              <a:defRPr u="sng">
                <a:solidFill>
                  <a:srgbClr val="0000FF"/>
                </a:solidFill>
                <a:uFill>
                  <a:solidFill>
                    <a:srgbClr val="0000FF"/>
                  </a:solidFill>
                </a:uFill>
              </a:defRPr>
            </a:pPr>
            <a:r>
              <a:rPr>
                <a:hlinkClick r:id="rId10" invalidUrl="" action="" tgtFrame="" tooltip="" history="1" highlightClick="0" endSnd="0"/>
              </a:rPr>
              <a:t>U.S. Rep. Ken Calvert</a:t>
            </a:r>
            <a:r>
              <a:rPr u="none">
                <a:solidFill>
                  <a:srgbClr val="000000"/>
                </a:solidFill>
                <a:uFillTx/>
              </a:rPr>
              <a:t> (R-42)</a:t>
            </a:r>
            <a:r>
              <a:rPr baseline="30000">
                <a:hlinkClick r:id="rId4" invalidUrl="" action="" tgtFrame="" tooltip="" history="1" highlightClick="0" endSnd="0"/>
              </a:rPr>
              <a:t>[9]</a:t>
            </a:r>
          </a:p>
          <a:p>
            <a:pPr>
              <a:defRPr u="sng">
                <a:solidFill>
                  <a:srgbClr val="0000FF"/>
                </a:solidFill>
                <a:uFill>
                  <a:solidFill>
                    <a:srgbClr val="0000FF"/>
                  </a:solidFill>
                </a:uFill>
              </a:defRPr>
            </a:pPr>
            <a:r>
              <a:rPr>
                <a:hlinkClick r:id="rId11" invalidUrl="" action="" tgtFrame="" tooltip="" history="1" highlightClick="0" endSnd="0"/>
              </a:rPr>
              <a:t>U.S. Rep. Mimi Walters</a:t>
            </a:r>
            <a:r>
              <a:rPr u="none">
                <a:solidFill>
                  <a:srgbClr val="000000"/>
                </a:solidFill>
                <a:uFillTx/>
              </a:rPr>
              <a:t> (R-45)</a:t>
            </a:r>
            <a:r>
              <a:rPr baseline="30000">
                <a:hlinkClick r:id="rId8" invalidUrl="" action="" tgtFrame="" tooltip="" history="1" highlightClick="0" endSnd="0"/>
              </a:rPr>
              <a:t>[18]</a:t>
            </a:r>
          </a:p>
          <a:p>
            <a:pPr>
              <a:defRPr u="sng">
                <a:solidFill>
                  <a:srgbClr val="0000FF"/>
                </a:solidFill>
                <a:uFill>
                  <a:solidFill>
                    <a:srgbClr val="0000FF"/>
                  </a:solidFill>
                </a:uFill>
              </a:defRPr>
            </a:pPr>
            <a:r>
              <a:rPr>
                <a:hlinkClick r:id="rId12" invalidUrl="" action="" tgtFrame="" tooltip="" history="1" highlightClick="0" endSnd="0"/>
              </a:rPr>
              <a:t>Sen. Jim Nielsen</a:t>
            </a:r>
            <a:r>
              <a:rPr u="none">
                <a:solidFill>
                  <a:srgbClr val="000000"/>
                </a:solidFill>
                <a:uFillTx/>
              </a:rPr>
              <a:t> (R-4)</a:t>
            </a:r>
            <a:r>
              <a:rPr baseline="30000">
                <a:hlinkClick r:id="rId4" invalidUrl="" action="" tgtFrame="" tooltip="" history="1" highlightClick="0" endSnd="0"/>
              </a:rPr>
              <a:t>[9]</a:t>
            </a:r>
          </a:p>
          <a:p>
            <a:pPr>
              <a:defRPr u="sng">
                <a:solidFill>
                  <a:srgbClr val="0000FF"/>
                </a:solidFill>
                <a:uFill>
                  <a:solidFill>
                    <a:srgbClr val="0000FF"/>
                  </a:solidFill>
                </a:uFill>
              </a:defRPr>
            </a:pPr>
            <a:r>
              <a:rPr>
                <a:hlinkClick r:id="rId13" invalidUrl="" action="" tgtFrame="" tooltip="" history="1" highlightClick="0" endSnd="0"/>
              </a:rPr>
              <a:t>Sen. Patricia Bates</a:t>
            </a:r>
            <a:r>
              <a:rPr u="none">
                <a:solidFill>
                  <a:srgbClr val="000000"/>
                </a:solidFill>
                <a:uFillTx/>
              </a:rPr>
              <a:t> (R-36)</a:t>
            </a:r>
            <a:r>
              <a:rPr baseline="30000">
                <a:hlinkClick r:id="rId4" invalidUrl="" action="" tgtFrame="" tooltip="" history="1" highlightClick="0" endSnd="0"/>
              </a:rPr>
              <a:t>[9]</a:t>
            </a:r>
          </a:p>
          <a:p>
            <a:pPr>
              <a:defRPr u="sng">
                <a:solidFill>
                  <a:srgbClr val="0000FF"/>
                </a:solidFill>
                <a:uFill>
                  <a:solidFill>
                    <a:srgbClr val="0000FF"/>
                  </a:solidFill>
                </a:uFill>
              </a:defRPr>
            </a:pPr>
            <a:r>
              <a:rPr>
                <a:hlinkClick r:id="rId14" invalidUrl="" action="" tgtFrame="" tooltip="" history="1" highlightClick="0" endSnd="0"/>
              </a:rPr>
              <a:t>Rep. Brian Dahle</a:t>
            </a:r>
            <a:r>
              <a:rPr u="none">
                <a:solidFill>
                  <a:srgbClr val="000000"/>
                </a:solidFill>
                <a:uFillTx/>
              </a:rPr>
              <a:t> (R-1)</a:t>
            </a:r>
            <a:r>
              <a:rPr baseline="30000">
                <a:hlinkClick r:id="rId4" invalidUrl="" action="" tgtFrame="" tooltip="" history="1" highlightClick="0" endSnd="0"/>
              </a:rPr>
              <a:t>[9]</a:t>
            </a:r>
          </a:p>
          <a:p>
            <a:pPr>
              <a:defRPr u="sng">
                <a:solidFill>
                  <a:srgbClr val="0000FF"/>
                </a:solidFill>
                <a:uFill>
                  <a:solidFill>
                    <a:srgbClr val="0000FF"/>
                  </a:solidFill>
                </a:uFill>
              </a:defRPr>
            </a:pPr>
            <a:r>
              <a:rPr>
                <a:hlinkClick r:id="rId15" invalidUrl="" action="" tgtFrame="" tooltip="" history="1" highlightClick="0" endSnd="0"/>
              </a:rPr>
              <a:t>Rep. James Gallagher</a:t>
            </a:r>
            <a:r>
              <a:rPr u="none">
                <a:solidFill>
                  <a:srgbClr val="000000"/>
                </a:solidFill>
                <a:uFillTx/>
              </a:rPr>
              <a:t> (R-3)</a:t>
            </a:r>
            <a:r>
              <a:rPr baseline="30000">
                <a:hlinkClick r:id="rId4" invalidUrl="" action="" tgtFrame="" tooltip="" history="1" highlightClick="0" endSnd="0"/>
              </a:rPr>
              <a:t>[9]</a:t>
            </a:r>
          </a:p>
          <a:p>
            <a:pPr>
              <a:defRPr u="sng">
                <a:solidFill>
                  <a:srgbClr val="0000FF"/>
                </a:solidFill>
                <a:uFill>
                  <a:solidFill>
                    <a:srgbClr val="0000FF"/>
                  </a:solidFill>
                </a:uFill>
              </a:defRPr>
            </a:pPr>
            <a:r>
              <a:rPr>
                <a:hlinkClick r:id="rId16" invalidUrl="" action="" tgtFrame="" tooltip="" history="1" highlightClick="0" endSnd="0"/>
              </a:rPr>
              <a:t>Rep. Travis Allen</a:t>
            </a:r>
            <a:r>
              <a:rPr u="none">
                <a:solidFill>
                  <a:srgbClr val="000000"/>
                </a:solidFill>
                <a:uFillTx/>
              </a:rPr>
              <a:t> (R-12)</a:t>
            </a:r>
            <a:r>
              <a:rPr baseline="30000">
                <a:hlinkClick r:id="rId17" invalidUrl="" action="" tgtFrame="" tooltip="" history="1" highlightClick="0" endSnd="0"/>
              </a:rPr>
              <a:t>[19]</a:t>
            </a:r>
          </a:p>
          <a:p>
            <a:pPr>
              <a:defRPr u="sng">
                <a:solidFill>
                  <a:srgbClr val="0000FF"/>
                </a:solidFill>
                <a:uFill>
                  <a:solidFill>
                    <a:srgbClr val="0000FF"/>
                  </a:solidFill>
                </a:uFill>
              </a:defRPr>
            </a:pPr>
            <a:r>
              <a:rPr>
                <a:hlinkClick r:id="rId18" invalidUrl="" action="" tgtFrame="" tooltip="" history="1" highlightClick="0" endSnd="0"/>
              </a:rPr>
              <a:t>Rep. Melissa Melendez</a:t>
            </a:r>
            <a:r>
              <a:rPr u="none">
                <a:solidFill>
                  <a:srgbClr val="000000"/>
                </a:solidFill>
                <a:uFillTx/>
              </a:rPr>
              <a:t> (R-67)</a:t>
            </a:r>
            <a:r>
              <a:rPr baseline="30000">
                <a:hlinkClick r:id="rId4" invalidUrl="" action="" tgtFrame="" tooltip="" history="1" highlightClick="0" endSnd="0"/>
              </a:rPr>
              <a:t>[9]</a:t>
            </a:r>
          </a:p>
          <a:p>
            <a:pPr/>
            <a:r>
              <a:t>Candidates</a:t>
            </a:r>
          </a:p>
          <a:p>
            <a:pPr>
              <a:defRPr u="sng">
                <a:solidFill>
                  <a:srgbClr val="0000FF"/>
                </a:solidFill>
                <a:uFill>
                  <a:solidFill>
                    <a:srgbClr val="0000FF"/>
                  </a:solidFill>
                </a:uFill>
              </a:defRPr>
            </a:pPr>
            <a:r>
              <a:rPr>
                <a:hlinkClick r:id="rId19" invalidUrl="" action="" tgtFrame="" tooltip="" history="1" highlightClick="0" endSnd="0"/>
              </a:rPr>
              <a:t>John Cox</a:t>
            </a:r>
            <a:r>
              <a:rPr u="none">
                <a:solidFill>
                  <a:srgbClr val="000000"/>
                </a:solidFill>
                <a:uFillTx/>
              </a:rPr>
              <a:t> (R), </a:t>
            </a:r>
            <a:r>
              <a:rPr>
                <a:hlinkClick r:id="rId20" invalidUrl="" action="" tgtFrame="" tooltip="" history="1" highlightClick="0" endSnd="0"/>
              </a:rPr>
              <a:t>candidate</a:t>
            </a:r>
            <a:r>
              <a:rPr u="none">
                <a:solidFill>
                  <a:srgbClr val="000000"/>
                </a:solidFill>
                <a:uFillTx/>
              </a:rPr>
              <a:t> for governor in 2018</a:t>
            </a:r>
            <a:r>
              <a:rPr baseline="30000">
                <a:hlinkClick r:id="rId21" invalidUrl="" action="" tgtFrame="" tooltip="" history="1" highlightClick="0" endSnd="0"/>
              </a:rPr>
              <a:t>[20]</a:t>
            </a:r>
          </a:p>
          <a:p>
            <a:pPr>
              <a:defRPr u="sng">
                <a:solidFill>
                  <a:srgbClr val="0000FF"/>
                </a:solidFill>
                <a:uFill>
                  <a:solidFill>
                    <a:srgbClr val="0000FF"/>
                  </a:solidFill>
                </a:uFill>
              </a:defRPr>
            </a:pPr>
            <a:r>
              <a:rPr>
                <a:hlinkClick r:id="rId22" invalidUrl="" action="" tgtFrame="" tooltip="" history="1" highlightClick="0" endSnd="0"/>
              </a:rPr>
              <a:t>Young Kim</a:t>
            </a:r>
            <a:r>
              <a:rPr u="none">
                <a:solidFill>
                  <a:srgbClr val="000000"/>
                </a:solidFill>
                <a:uFillTx/>
              </a:rPr>
              <a:t> (R), candidate for </a:t>
            </a:r>
            <a:r>
              <a:rPr>
                <a:hlinkClick r:id="rId23" invalidUrl="" action="" tgtFrame="" tooltip="" history="1" highlightClick="0" endSnd="0"/>
              </a:rPr>
              <a:t>49th Congressional District</a:t>
            </a:r>
            <a:r>
              <a:rPr baseline="30000">
                <a:hlinkClick r:id="rId4" invalidUrl="" action="" tgtFrame="" tooltip="" history="1" highlightClick="0" endSnd="0"/>
              </a:rPr>
              <a:t>[9]</a:t>
            </a:r>
          </a:p>
          <a:p>
            <a:pPr>
              <a:defRPr u="sng">
                <a:solidFill>
                  <a:srgbClr val="0000FF"/>
                </a:solidFill>
                <a:uFill>
                  <a:solidFill>
                    <a:srgbClr val="0000FF"/>
                  </a:solidFill>
                </a:uFill>
              </a:defRPr>
            </a:pPr>
            <a:r>
              <a:rPr>
                <a:hlinkClick r:id="rId24" invalidUrl="" action="" tgtFrame="" tooltip="" history="1" highlightClick="0" endSnd="0"/>
              </a:rPr>
              <a:t>Josh Harder</a:t>
            </a:r>
            <a:r>
              <a:rPr u="none">
                <a:solidFill>
                  <a:srgbClr val="000000"/>
                </a:solidFill>
                <a:uFillTx/>
              </a:rPr>
              <a:t> (D), candidate for </a:t>
            </a:r>
            <a:r>
              <a:rPr>
                <a:hlinkClick r:id="rId25" invalidUrl="" action="" tgtFrame="" tooltip="" history="1" highlightClick="0" endSnd="0"/>
              </a:rPr>
              <a:t>10th Congressional District</a:t>
            </a:r>
            <a:r>
              <a:rPr baseline="30000">
                <a:hlinkClick r:id="rId26" invalidUrl="" action="" tgtFrame="" tooltip="" history="1" highlightClick="0" endSnd="0"/>
              </a:rPr>
              <a:t>[21]</a:t>
            </a:r>
          </a:p>
          <a:p>
            <a:pPr>
              <a:defRPr u="sng">
                <a:solidFill>
                  <a:srgbClr val="0000FF"/>
                </a:solidFill>
                <a:uFill>
                  <a:solidFill>
                    <a:srgbClr val="0000FF"/>
                  </a:solidFill>
                </a:uFill>
              </a:defRPr>
            </a:pPr>
            <a:r>
              <a:rPr>
                <a:hlinkClick r:id="rId27" invalidUrl="" action="" tgtFrame="" tooltip="" history="1" highlightClick="0" endSnd="0"/>
              </a:rPr>
              <a:t>Diane Harkey</a:t>
            </a:r>
            <a:r>
              <a:rPr u="none">
                <a:solidFill>
                  <a:srgbClr val="000000"/>
                </a:solidFill>
                <a:uFillTx/>
              </a:rPr>
              <a:t> (R), candidate for </a:t>
            </a:r>
            <a:r>
              <a:rPr>
                <a:hlinkClick r:id="rId28" invalidUrl="" action="" tgtFrame="" tooltip="" history="1" highlightClick="0" endSnd="0"/>
              </a:rPr>
              <a:t>39th Congressional District</a:t>
            </a:r>
            <a:r>
              <a:rPr baseline="30000">
                <a:hlinkClick r:id="rId4" invalidUrl="" action="" tgtFrame="" tooltip="" history="1" highlightClick="0" endSnd="0"/>
              </a:rPr>
              <a:t>[9]</a:t>
            </a:r>
          </a:p>
          <a:p>
            <a:pPr>
              <a:defRPr u="sng">
                <a:solidFill>
                  <a:srgbClr val="0000FF"/>
                </a:solidFill>
                <a:uFill>
                  <a:solidFill>
                    <a:srgbClr val="0000FF"/>
                  </a:solidFill>
                </a:uFill>
              </a:defRPr>
            </a:pPr>
            <a:r>
              <a:rPr>
                <a:hlinkClick r:id="rId29" invalidUrl="" action="" tgtFrame="" tooltip="" history="1" highlightClick="0" endSnd="0"/>
              </a:rPr>
              <a:t>Jessica Morse</a:t>
            </a:r>
            <a:r>
              <a:rPr u="none">
                <a:solidFill>
                  <a:srgbClr val="000000"/>
                </a:solidFill>
                <a:uFillTx/>
              </a:rPr>
              <a:t> (D), candidate for </a:t>
            </a:r>
            <a:r>
              <a:rPr>
                <a:hlinkClick r:id="rId30" invalidUrl="" action="" tgtFrame="" tooltip="" history="1" highlightClick="0" endSnd="0"/>
              </a:rPr>
              <a:t>4th Congressional District</a:t>
            </a:r>
            <a:r>
              <a:rPr baseline="30000">
                <a:hlinkClick r:id="rId31" invalidUrl="" action="" tgtFrame="" tooltip="" history="1" highlightClick="0" endSnd="0"/>
              </a:rPr>
              <a:t>[22]</a:t>
            </a:r>
          </a:p>
          <a:p>
            <a:pPr>
              <a:defRPr u="sng">
                <a:solidFill>
                  <a:srgbClr val="0000FF"/>
                </a:solidFill>
                <a:uFill>
                  <a:solidFill>
                    <a:srgbClr val="0000FF"/>
                  </a:solidFill>
                </a:uFill>
              </a:defRPr>
            </a:pPr>
            <a:r>
              <a:rPr>
                <a:hlinkClick r:id="rId32" invalidUrl="" action="" tgtFrame="" tooltip="" history="1" highlightClick="0" endSnd="0"/>
              </a:rPr>
              <a:t>Kimberlin Brown Pelzer</a:t>
            </a:r>
            <a:r>
              <a:rPr u="none">
                <a:solidFill>
                  <a:srgbClr val="000000"/>
                </a:solidFill>
                <a:uFillTx/>
              </a:rPr>
              <a:t> (R), candidate for </a:t>
            </a:r>
            <a:r>
              <a:rPr>
                <a:hlinkClick r:id="rId33" invalidUrl="" action="" tgtFrame="" tooltip="" history="1" highlightClick="0" endSnd="0"/>
              </a:rPr>
              <a:t>36th Congressional District</a:t>
            </a:r>
            <a:r>
              <a:rPr baseline="30000">
                <a:hlinkClick r:id="rId34" invalidUrl="" action="" tgtFrame="" tooltip="" history="1" highlightClick="0" endSnd="0"/>
              </a:rPr>
              <a:t>[23]</a:t>
            </a:r>
          </a:p>
          <a:p>
            <a:pPr>
              <a:defRPr u="sng">
                <a:solidFill>
                  <a:srgbClr val="0000FF"/>
                </a:solidFill>
                <a:uFill>
                  <a:solidFill>
                    <a:srgbClr val="0000FF"/>
                  </a:solidFill>
                </a:uFill>
              </a:defRPr>
            </a:pPr>
            <a:r>
              <a:rPr>
                <a:hlinkClick r:id="rId35" invalidUrl="" action="" tgtFrame="" tooltip="" history="1" highlightClick="0" endSnd="0"/>
              </a:rPr>
              <a:t>Katie Porter</a:t>
            </a:r>
            <a:r>
              <a:rPr u="none">
                <a:solidFill>
                  <a:srgbClr val="000000"/>
                </a:solidFill>
                <a:uFillTx/>
              </a:rPr>
              <a:t> (D), candidate for </a:t>
            </a:r>
            <a:r>
              <a:rPr>
                <a:hlinkClick r:id="rId36" invalidUrl="" action="" tgtFrame="" tooltip="" history="1" highlightClick="0" endSnd="0"/>
              </a:rPr>
              <a:t>45th Congressional District</a:t>
            </a:r>
            <a:r>
              <a:rPr baseline="30000">
                <a:hlinkClick r:id="rId37" invalidUrl="" action="" tgtFrame="" tooltip="" history="1" highlightClick="0" endSnd="0"/>
              </a:rPr>
              <a:t>[24]</a:t>
            </a:r>
          </a:p>
          <a:p>
            <a:pPr>
              <a:defRPr u="sng">
                <a:solidFill>
                  <a:srgbClr val="0000FF"/>
                </a:solidFill>
                <a:uFill>
                  <a:solidFill>
                    <a:srgbClr val="0000FF"/>
                  </a:solidFill>
                </a:uFill>
              </a:defRPr>
            </a:pPr>
            <a:r>
              <a:rPr>
                <a:hlinkClick r:id="rId38" invalidUrl="" action="" tgtFrame="" tooltip="" history="1" highlightClick="0" endSnd="0"/>
              </a:rPr>
              <a:t>Shannon Grove</a:t>
            </a:r>
            <a:r>
              <a:rPr u="none">
                <a:solidFill>
                  <a:srgbClr val="000000"/>
                </a:solidFill>
                <a:uFillTx/>
              </a:rPr>
              <a:t> (R), candidate for State Senate District 16</a:t>
            </a:r>
            <a:r>
              <a:rPr baseline="30000">
                <a:hlinkClick r:id="rId4" invalidUrl="" action="" tgtFrame="" tooltip="" history="1" highlightClick="0" endSnd="0"/>
              </a:rPr>
              <a:t>[9]</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9" name="Shape 319"/>
          <p:cNvSpPr/>
          <p:nvPr>
            <p:ph type="sldImg"/>
          </p:nvPr>
        </p:nvSpPr>
        <p:spPr>
          <a:prstGeom prst="rect">
            <a:avLst/>
          </a:prstGeom>
        </p:spPr>
        <p:txBody>
          <a:bodyPr/>
          <a:lstStyle/>
          <a:p>
            <a:pPr/>
          </a:p>
        </p:txBody>
      </p:sp>
      <p:sp>
        <p:nvSpPr>
          <p:cNvPr id="320" name="Shape 320"/>
          <p:cNvSpPr/>
          <p:nvPr>
            <p:ph type="body" sz="quarter" idx="1"/>
          </p:nvPr>
        </p:nvSpPr>
        <p:spPr>
          <a:prstGeom prst="rect">
            <a:avLst/>
          </a:prstGeom>
        </p:spPr>
        <p:txBody>
          <a:bodyPr/>
          <a:lstStyle/>
          <a:p>
            <a:pPr>
              <a:defRPr b="0"/>
            </a:pPr>
            <a:r>
              <a:t>Cracked, potholed roads pose a major safety threat to</a:t>
            </a:r>
          </a:p>
          <a:p>
            <a:pPr>
              <a:defRPr b="0"/>
            </a:pPr>
            <a:r>
              <a:t>California drivers; 89% of counties have roads in poor</a:t>
            </a:r>
          </a:p>
          <a:p>
            <a:pPr>
              <a:defRPr b="0"/>
            </a:pPr>
            <a:r>
              <a:t>or at-risk condition and more than 1600 bridges and</a:t>
            </a:r>
          </a:p>
          <a:p>
            <a:pPr>
              <a:defRPr b="0"/>
            </a:pPr>
            <a:r>
              <a:t>overpasses are structurally unsafe.</a:t>
            </a:r>
          </a:p>
          <a:p>
            <a:pPr>
              <a:defRPr b="0"/>
            </a:pPr>
            <a:r>
              <a:t>• Reliable transportation infrastructure is critical to get</a:t>
            </a:r>
          </a:p>
          <a:p>
            <a:pPr>
              <a:defRPr b="0"/>
            </a:pPr>
            <a:r>
              <a:t> Californians to work, move goods and services to the</a:t>
            </a:r>
          </a:p>
          <a:p>
            <a:pPr>
              <a:defRPr b="0"/>
            </a:pPr>
            <a:r>
              <a:t>market, and support our economy.</a:t>
            </a:r>
          </a:p>
          <a:p>
            <a:pPr>
              <a:defRPr b="0"/>
            </a:pPr>
            <a:r>
              <a:t>• Requiring voter approval of fuel taxes or vehicles fees</a:t>
            </a:r>
          </a:p>
          <a:p>
            <a:pPr>
              <a:defRPr b="0"/>
            </a:pPr>
            <a:r>
              <a:t>already passed by a supermajority in the Legislature</a:t>
            </a:r>
          </a:p>
          <a:p>
            <a:pPr>
              <a:defRPr b="0"/>
            </a:pPr>
            <a:r>
              <a:t> risks the unintended consequences of ballot box</a:t>
            </a:r>
          </a:p>
          <a:p>
            <a:pPr>
              <a:defRPr b="0"/>
            </a:pPr>
            <a:r>
              <a:t>Budgeting.</a:t>
            </a:r>
          </a:p>
          <a:p>
            <a:pPr>
              <a:defRPr b="0"/>
            </a:pPr>
            <a:r>
              <a:t>Opposed</a:t>
            </a:r>
          </a:p>
          <a:p>
            <a:pPr>
              <a:defRPr b="0"/>
            </a:pPr>
            <a:r>
              <a:t>Gov Brown, Sen Bill Dodd, Mayor Eric Garcetti, LA, Mayor Robert Moon, Palm Springs, Lucy Dunn, president of Orange County Business Council</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6" name="Shape 326"/>
          <p:cNvSpPr/>
          <p:nvPr>
            <p:ph type="sldImg"/>
          </p:nvPr>
        </p:nvSpPr>
        <p:spPr>
          <a:prstGeom prst="rect">
            <a:avLst/>
          </a:prstGeom>
        </p:spPr>
        <p:txBody>
          <a:bodyPr/>
          <a:lstStyle/>
          <a:p>
            <a:pPr/>
          </a:p>
        </p:txBody>
      </p:sp>
      <p:sp>
        <p:nvSpPr>
          <p:cNvPr id="327" name="Shape 327"/>
          <p:cNvSpPr/>
          <p:nvPr>
            <p:ph type="body" sz="quarter" idx="1"/>
          </p:nvPr>
        </p:nvSpPr>
        <p:spPr>
          <a:prstGeom prst="rect">
            <a:avLst/>
          </a:prstGeom>
        </p:spPr>
        <p:txBody>
          <a:bodyPr/>
          <a:lstStyle>
            <a:lvl1pPr>
              <a:spcBef>
                <a:spcPts val="0"/>
              </a:spcBef>
              <a:defRPr sz="2000"/>
            </a:lvl1pPr>
          </a:lstStyle>
          <a:p>
            <a:pPr/>
            <a:r>
              <a:t>Proposition 7 is legislative statute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1" name="Shape 331"/>
          <p:cNvSpPr/>
          <p:nvPr>
            <p:ph type="sldImg"/>
          </p:nvPr>
        </p:nvSpPr>
        <p:spPr>
          <a:prstGeom prst="rect">
            <a:avLst/>
          </a:prstGeom>
        </p:spPr>
        <p:txBody>
          <a:bodyPr/>
          <a:lstStyle/>
          <a:p>
            <a:pPr/>
          </a:p>
        </p:txBody>
      </p:sp>
      <p:sp>
        <p:nvSpPr>
          <p:cNvPr id="332" name="Shape 332"/>
          <p:cNvSpPr/>
          <p:nvPr>
            <p:ph type="body" sz="quarter" idx="1"/>
          </p:nvPr>
        </p:nvSpPr>
        <p:spPr>
          <a:prstGeom prst="rect">
            <a:avLst/>
          </a:prstGeom>
        </p:spPr>
        <p:txBody>
          <a:bodyPr/>
          <a:lstStyle/>
          <a:p>
            <a:pPr>
              <a:defRPr b="0"/>
            </a:pPr>
            <a:r>
              <a:t> Part-year Daylight Savings Time was started during World</a:t>
            </a:r>
          </a:p>
          <a:p>
            <a:pPr>
              <a:defRPr b="0"/>
            </a:pPr>
            <a:r>
              <a:t>War II in order to save energy. California voters approved it</a:t>
            </a:r>
          </a:p>
          <a:p>
            <a:pPr>
              <a:defRPr b="0"/>
            </a:pPr>
            <a:r>
              <a:t>in 1949 and for that reason, the voters would have to vote to</a:t>
            </a:r>
          </a:p>
          <a:p>
            <a:pPr>
              <a:defRPr b="0"/>
            </a:pPr>
            <a:r>
              <a:t>authorize the legislature to change it to year-round.</a:t>
            </a:r>
          </a:p>
          <a:p>
            <a:pPr>
              <a:defRPr b="0"/>
            </a:pPr>
            <a:r>
              <a:t> Federal law requires states to have Daylight Savings Time</a:t>
            </a:r>
          </a:p>
          <a:p>
            <a:pPr>
              <a:defRPr b="0"/>
            </a:pPr>
            <a:r>
              <a:t>from early March to early November and standard time the</a:t>
            </a:r>
          </a:p>
          <a:p>
            <a:pPr>
              <a:defRPr b="0"/>
            </a:pPr>
            <a:r>
              <a:t>rest of the year (about four months). However, states are</a:t>
            </a:r>
          </a:p>
          <a:p>
            <a:pPr>
              <a:defRPr b="0"/>
            </a:pPr>
            <a:r>
              <a:t>permitted to have standard time all year, without federal</a:t>
            </a:r>
          </a:p>
          <a:p>
            <a:pPr>
              <a:defRPr b="0"/>
            </a:pPr>
            <a:r>
              <a:t>approval. Hawaii and Arizona stay on standard time all year.</a:t>
            </a:r>
          </a:p>
          <a:p>
            <a:pPr>
              <a:defRPr b="0"/>
            </a:pPr>
            <a:r>
              <a:t> In order for a state to switch to year-round Daylight Savings</a:t>
            </a:r>
          </a:p>
          <a:p>
            <a:pPr>
              <a:defRPr b="0"/>
            </a:pPr>
            <a:r>
              <a:t>Time, Congress and the President must approve the proposal.</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6" name="Shape 336"/>
          <p:cNvSpPr/>
          <p:nvPr>
            <p:ph type="sldImg"/>
          </p:nvPr>
        </p:nvSpPr>
        <p:spPr>
          <a:prstGeom prst="rect">
            <a:avLst/>
          </a:prstGeom>
        </p:spPr>
        <p:txBody>
          <a:bodyPr/>
          <a:lstStyle/>
          <a:p>
            <a:pPr/>
          </a:p>
        </p:txBody>
      </p:sp>
      <p:sp>
        <p:nvSpPr>
          <p:cNvPr id="337" name="Shape 337"/>
          <p:cNvSpPr/>
          <p:nvPr>
            <p:ph type="body" sz="quarter" idx="1"/>
          </p:nvPr>
        </p:nvSpPr>
        <p:spPr>
          <a:prstGeom prst="rect">
            <a:avLst/>
          </a:prstGeom>
        </p:spPr>
        <p:txBody>
          <a:bodyPr/>
          <a:lstStyle/>
          <a:p>
            <a:pPr>
              <a:defRPr b="0"/>
            </a:pPr>
            <a:r>
              <a:t> Prop. 7 is both an advisory measure and a change in law.</a:t>
            </a:r>
          </a:p>
          <a:p>
            <a:pPr>
              <a:defRPr b="0"/>
            </a:pPr>
            <a:r>
              <a:t>It encourages the legislature to consider instituting yearround</a:t>
            </a:r>
          </a:p>
          <a:p>
            <a:pPr>
              <a:defRPr b="0"/>
            </a:pPr>
            <a:r>
              <a:t>Daylight Savings Time. It would change current law</a:t>
            </a:r>
          </a:p>
          <a:p>
            <a:pPr>
              <a:defRPr b="0"/>
            </a:pPr>
            <a:r>
              <a:t>by requiring a two-thirds vote of the Legislature to change</a:t>
            </a:r>
          </a:p>
          <a:p>
            <a:pPr>
              <a:defRPr b="0"/>
            </a:pPr>
            <a:r>
              <a:t>the period of Daylight Savings Time, to make it year round,</a:t>
            </a:r>
          </a:p>
          <a:p>
            <a:pPr>
              <a:defRPr b="0"/>
            </a:pPr>
            <a:r>
              <a:t> or to stay on standard time. However, even if two-thirds of</a:t>
            </a:r>
          </a:p>
          <a:p>
            <a:pPr>
              <a:defRPr b="0"/>
            </a:pPr>
            <a:r>
              <a:t>the legislature passes such a bill, the change to year-round</a:t>
            </a:r>
          </a:p>
          <a:p>
            <a:pPr>
              <a:defRPr b="0"/>
            </a:pPr>
            <a:r>
              <a:t>Daylight Savings Time would still have to approved by a vote</a:t>
            </a:r>
          </a:p>
          <a:p>
            <a:pPr>
              <a:defRPr b="0"/>
            </a:pPr>
            <a:r>
              <a:t> of Congress and a Presidential signature.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1" name="Shape 341"/>
          <p:cNvSpPr/>
          <p:nvPr>
            <p:ph type="sldImg"/>
          </p:nvPr>
        </p:nvSpPr>
        <p:spPr>
          <a:prstGeom prst="rect">
            <a:avLst/>
          </a:prstGeom>
        </p:spPr>
        <p:txBody>
          <a:bodyPr/>
          <a:lstStyle/>
          <a:p>
            <a:pPr/>
          </a:p>
        </p:txBody>
      </p:sp>
      <p:sp>
        <p:nvSpPr>
          <p:cNvPr id="342" name="Shape 342"/>
          <p:cNvSpPr/>
          <p:nvPr>
            <p:ph type="body" sz="quarter" idx="1"/>
          </p:nvPr>
        </p:nvSpPr>
        <p:spPr>
          <a:prstGeom prst="rect">
            <a:avLst/>
          </a:prstGeom>
        </p:spPr>
        <p:txBody>
          <a:bodyPr/>
          <a:lstStyle/>
          <a:p>
            <a:pPr>
              <a:defRPr b="0"/>
            </a:pPr>
            <a:r>
              <a:t>  The proposition has no direct fiscal impact on state and</a:t>
            </a:r>
          </a:p>
          <a:p>
            <a:pPr>
              <a:defRPr b="0"/>
            </a:pPr>
            <a:r>
              <a:t>local government because the legislature and the federal</a:t>
            </a:r>
          </a:p>
          <a:p>
            <a:pPr>
              <a:defRPr b="0"/>
            </a:pPr>
            <a:r>
              <a:t>government still must act on it. If the change is made, there</a:t>
            </a:r>
          </a:p>
          <a:p>
            <a:pPr>
              <a:defRPr b="0"/>
            </a:pPr>
            <a:r>
              <a:t> could be a minor fiscal impact that is unknown at this time.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4" name="Shape 354"/>
          <p:cNvSpPr/>
          <p:nvPr>
            <p:ph type="sldImg"/>
          </p:nvPr>
        </p:nvSpPr>
        <p:spPr>
          <a:prstGeom prst="rect">
            <a:avLst/>
          </a:prstGeom>
        </p:spPr>
        <p:txBody>
          <a:bodyPr/>
          <a:lstStyle/>
          <a:p>
            <a:pPr/>
          </a:p>
        </p:txBody>
      </p:sp>
      <p:sp>
        <p:nvSpPr>
          <p:cNvPr id="355" name="Shape 355"/>
          <p:cNvSpPr/>
          <p:nvPr>
            <p:ph type="body" sz="quarter" idx="1"/>
          </p:nvPr>
        </p:nvSpPr>
        <p:spPr>
          <a:prstGeom prst="rect">
            <a:avLst/>
          </a:prstGeom>
        </p:spPr>
        <p:txBody>
          <a:bodyPr/>
          <a:lstStyle>
            <a:lvl1pPr>
              <a:spcBef>
                <a:spcPts val="0"/>
              </a:spcBef>
              <a:defRPr sz="2000"/>
            </a:lvl1pPr>
          </a:lstStyle>
          <a:p>
            <a:pPr/>
            <a:r>
              <a:t>Proposition 12 is an initiative statute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4" name="Shape 374"/>
          <p:cNvSpPr/>
          <p:nvPr>
            <p:ph type="sldImg"/>
          </p:nvPr>
        </p:nvSpPr>
        <p:spPr>
          <a:prstGeom prst="rect">
            <a:avLst/>
          </a:prstGeom>
        </p:spPr>
        <p:txBody>
          <a:bodyPr/>
          <a:lstStyle/>
          <a:p>
            <a:pPr/>
          </a:p>
        </p:txBody>
      </p:sp>
      <p:sp>
        <p:nvSpPr>
          <p:cNvPr id="375" name="Shape 375"/>
          <p:cNvSpPr/>
          <p:nvPr>
            <p:ph type="body" sz="quarter" idx="1"/>
          </p:nvPr>
        </p:nvSpPr>
        <p:spPr>
          <a:prstGeom prst="rect">
            <a:avLst/>
          </a:prstGeom>
        </p:spPr>
        <p:txBody>
          <a:bodyPr/>
          <a:lstStyle/>
          <a:p>
            <a:pPr>
              <a:defRPr b="0"/>
            </a:pPr>
            <a:r>
              <a:t> Potential decrease in state income tax revenues from</a:t>
            </a:r>
          </a:p>
          <a:p>
            <a:pPr>
              <a:defRPr b="0"/>
            </a:pPr>
            <a:r>
              <a:t>farm businesses due to expenses incurred to meet the</a:t>
            </a:r>
          </a:p>
          <a:p>
            <a:pPr>
              <a:defRPr b="0"/>
            </a:pPr>
            <a:r>
              <a:t>space requirements, likely not more than several million</a:t>
            </a:r>
          </a:p>
          <a:p>
            <a:pPr>
              <a:defRPr b="0"/>
            </a:pPr>
            <a:r>
              <a:t> dollars annually costs up to $10 million annually to</a:t>
            </a:r>
          </a:p>
          <a:p>
            <a:pPr>
              <a:defRPr b="0"/>
            </a:pPr>
            <a:r>
              <a:t>enforce the measure.</a:t>
            </a:r>
          </a:p>
          <a:p>
            <a:pPr>
              <a:defRPr b="0"/>
            </a:pPr>
            <a:r>
              <a:t>• State costs up to $10 million annually to enforce the</a:t>
            </a:r>
          </a:p>
          <a:p>
            <a:pPr>
              <a:defRPr b="0"/>
            </a:pPr>
            <a:r>
              <a:t>measure.</a:t>
            </a:r>
          </a:p>
          <a:p>
            <a:pPr>
              <a:defRPr b="0"/>
            </a:pPr>
            <a:r>
              <a:t>• Consumer prices likely to increase for eggs, pork, and</a:t>
            </a:r>
          </a:p>
          <a:p>
            <a:pPr>
              <a:defRPr b="0"/>
            </a:pPr>
            <a:r>
              <a:t> veal while farmers in California and other states change</a:t>
            </a:r>
          </a:p>
          <a:p>
            <a:pPr>
              <a:defRPr b="0"/>
            </a:pPr>
            <a:r>
              <a:t>their housing systems to meet the measure.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Shape 158"/>
          <p:cNvSpPr/>
          <p:nvPr>
            <p:ph type="sldImg"/>
          </p:nvPr>
        </p:nvSpPr>
        <p:spPr>
          <a:prstGeom prst="rect">
            <a:avLst/>
          </a:prstGeom>
        </p:spPr>
        <p:txBody>
          <a:bodyPr/>
          <a:lstStyle/>
          <a:p>
            <a:pPr/>
          </a:p>
        </p:txBody>
      </p:sp>
      <p:sp>
        <p:nvSpPr>
          <p:cNvPr id="159" name="Shape 159"/>
          <p:cNvSpPr/>
          <p:nvPr>
            <p:ph type="body" sz="quarter" idx="1"/>
          </p:nvPr>
        </p:nvSpPr>
        <p:spPr>
          <a:prstGeom prst="rect">
            <a:avLst/>
          </a:prstGeom>
        </p:spPr>
        <p:txBody>
          <a:bodyPr/>
          <a:lstStyle/>
          <a:p>
            <a:pPr/>
            <a:r>
              <a:t>These are things to think about when evaluating a measure.</a:t>
            </a:r>
          </a:p>
          <a:p>
            <a:pPr/>
          </a:p>
          <a:p>
            <a:pPr/>
            <a:r>
              <a:t>Follow the Money</a:t>
            </a:r>
          </a:p>
          <a:p>
            <a:pPr/>
            <a:r>
              <a:t>All contribution dollar amounts in this presentation are from the SOS office, Cal-Access, FPPC, and were accurate as of Sept 10, 2018. We list the major contributors but many propositions have long lists of contributors. Check Cal-Access for details.</a:t>
            </a:r>
          </a:p>
          <a:p>
            <a:pPr/>
            <a:r>
              <a:t>Fiscal impact statements are from the state Legislative Analyst’s Office LAO</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8" name="Shape 378"/>
          <p:cNvSpPr/>
          <p:nvPr>
            <p:ph type="sldImg"/>
          </p:nvPr>
        </p:nvSpPr>
        <p:spPr>
          <a:prstGeom prst="rect">
            <a:avLst/>
          </a:prstGeom>
        </p:spPr>
        <p:txBody>
          <a:bodyPr/>
          <a:lstStyle/>
          <a:p>
            <a:pPr/>
          </a:p>
        </p:txBody>
      </p:sp>
      <p:sp>
        <p:nvSpPr>
          <p:cNvPr id="379" name="Shape 379"/>
          <p:cNvSpPr/>
          <p:nvPr>
            <p:ph type="body" sz="quarter" idx="1"/>
          </p:nvPr>
        </p:nvSpPr>
        <p:spPr>
          <a:prstGeom prst="rect">
            <a:avLst/>
          </a:prstGeom>
        </p:spPr>
        <p:txBody>
          <a:bodyPr/>
          <a:lstStyle>
            <a:lvl1pPr>
              <a:spcBef>
                <a:spcPts val="0"/>
              </a:spcBef>
              <a:defRPr sz="2000"/>
            </a:lvl1pPr>
          </a:lstStyle>
          <a:p>
            <a:pPr/>
            <a:r>
              <a:t>Proposition 11 is an initiative statute</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3" name="Shape 383"/>
          <p:cNvSpPr/>
          <p:nvPr>
            <p:ph type="sldImg"/>
          </p:nvPr>
        </p:nvSpPr>
        <p:spPr>
          <a:prstGeom prst="rect">
            <a:avLst/>
          </a:prstGeom>
        </p:spPr>
        <p:txBody>
          <a:bodyPr/>
          <a:lstStyle/>
          <a:p>
            <a:pPr/>
          </a:p>
        </p:txBody>
      </p:sp>
      <p:sp>
        <p:nvSpPr>
          <p:cNvPr id="384" name="Shape 384"/>
          <p:cNvSpPr/>
          <p:nvPr>
            <p:ph type="body" sz="quarter" idx="1"/>
          </p:nvPr>
        </p:nvSpPr>
        <p:spPr>
          <a:prstGeom prst="rect">
            <a:avLst/>
          </a:prstGeom>
        </p:spPr>
        <p:txBody>
          <a:bodyPr/>
          <a:lstStyle/>
          <a:p>
            <a:pPr>
              <a:defRPr b="0"/>
            </a:pPr>
            <a:r>
              <a:t> This does not apply to public ambulance employees who typically work for local fire departments.</a:t>
            </a:r>
          </a:p>
          <a:p>
            <a:pPr>
              <a:defRPr b="0"/>
            </a:pPr>
            <a:r>
              <a:t>California counties oversee local Emergency Medical</a:t>
            </a:r>
          </a:p>
          <a:p>
            <a:pPr>
              <a:defRPr b="0"/>
            </a:pPr>
            <a:r>
              <a:t>Services (EMS). Private ambulance providers (Providers) enter</a:t>
            </a:r>
          </a:p>
          <a:p>
            <a:pPr>
              <a:defRPr b="0"/>
            </a:pPr>
            <a:r>
              <a:t>into contracts to perform EMS in a specific area, subject to</a:t>
            </a:r>
          </a:p>
          <a:p>
            <a:pPr>
              <a:defRPr b="0"/>
            </a:pPr>
            <a:r>
              <a:t>performance requirements. Periodic contract renegotiations</a:t>
            </a:r>
          </a:p>
          <a:p>
            <a:pPr>
              <a:defRPr b="0"/>
            </a:pPr>
            <a:r>
              <a:t> address changes in Providers’ costs. Ambulances are</a:t>
            </a:r>
          </a:p>
          <a:p>
            <a:pPr>
              <a:defRPr b="0"/>
            </a:pPr>
            <a:r>
              <a:t>geographically positioned based on service demand. When</a:t>
            </a:r>
          </a:p>
          <a:p>
            <a:pPr>
              <a:defRPr b="0"/>
            </a:pPr>
            <a:r>
              <a:t>an ambulance is dispatched, other area ambulances are</a:t>
            </a:r>
          </a:p>
          <a:p>
            <a:pPr>
              <a:defRPr b="0"/>
            </a:pPr>
            <a:r>
              <a:t>repositioned.</a:t>
            </a:r>
          </a:p>
          <a:p>
            <a:pPr>
              <a:defRPr b="0"/>
            </a:pPr>
            <a:r>
              <a:t>Historically EMS personnel remain “on call” during</a:t>
            </a:r>
          </a:p>
          <a:p>
            <a:pPr>
              <a:defRPr b="0"/>
            </a:pPr>
            <a:r>
              <a:t>work breaks, which are often interrupted by 911 calls or</a:t>
            </a:r>
          </a:p>
          <a:p>
            <a:pPr>
              <a:defRPr b="0"/>
            </a:pPr>
            <a:r>
              <a:t> repositioning. In a 2016 case (Augustus) involving private</a:t>
            </a:r>
          </a:p>
          <a:p>
            <a:pPr>
              <a:defRPr b="0"/>
            </a:pPr>
            <a:r>
              <a:t>security guards required to remain “on call” during rest</a:t>
            </a:r>
          </a:p>
          <a:p>
            <a:pPr>
              <a:defRPr b="0"/>
            </a:pPr>
            <a:r>
              <a:t>breaks, the California Supreme Court held that such breaks</a:t>
            </a:r>
          </a:p>
          <a:p>
            <a:pPr>
              <a:defRPr b="0"/>
            </a:pPr>
            <a:r>
              <a:t>do not comply with state labor law; rather they must be off duty</a:t>
            </a:r>
          </a:p>
          <a:p>
            <a:pPr>
              <a:defRPr b="0"/>
            </a:pPr>
            <a:r>
              <a:t>and uninterruptible (even in an emergency). The security</a:t>
            </a:r>
          </a:p>
          <a:p>
            <a:pPr>
              <a:defRPr b="0"/>
            </a:pPr>
            <a:r>
              <a:t>guards were awarded penalties and damages.</a:t>
            </a:r>
          </a:p>
          <a:p>
            <a:pPr>
              <a:defRPr b="0"/>
            </a:pPr>
            <a:r>
              <a:t>Given the similarity between EMS personnel and Augustus,</a:t>
            </a:r>
          </a:p>
          <a:p>
            <a:pPr>
              <a:defRPr b="0"/>
            </a:pPr>
            <a:r>
              <a:t>it appears probable that Provider personnel practices must</a:t>
            </a:r>
          </a:p>
          <a:p>
            <a:pPr>
              <a:defRPr b="0"/>
            </a:pPr>
            <a:r>
              <a:t>change. Providers estimate that, relative to current practice,</a:t>
            </a:r>
          </a:p>
          <a:p>
            <a:pPr>
              <a:defRPr b="0"/>
            </a:pPr>
            <a:r>
              <a:t>25 percent more ambulances would be required to meet the</a:t>
            </a:r>
          </a:p>
          <a:p>
            <a:pPr>
              <a:defRPr b="0"/>
            </a:pPr>
            <a:r>
              <a:t>requirements of Augustus.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6" name="Shape 416"/>
          <p:cNvSpPr/>
          <p:nvPr>
            <p:ph type="sldImg"/>
          </p:nvPr>
        </p:nvSpPr>
        <p:spPr>
          <a:prstGeom prst="rect">
            <a:avLst/>
          </a:prstGeom>
        </p:spPr>
        <p:txBody>
          <a:bodyPr/>
          <a:lstStyle/>
          <a:p>
            <a:pPr/>
          </a:p>
        </p:txBody>
      </p:sp>
      <p:sp>
        <p:nvSpPr>
          <p:cNvPr id="417" name="Shape 417"/>
          <p:cNvSpPr/>
          <p:nvPr>
            <p:ph type="body" sz="quarter" idx="1"/>
          </p:nvPr>
        </p:nvSpPr>
        <p:spPr>
          <a:prstGeom prst="rect">
            <a:avLst/>
          </a:prstGeom>
        </p:spPr>
        <p:txBody>
          <a:bodyPr/>
          <a:lstStyle>
            <a:lvl1pPr>
              <a:spcBef>
                <a:spcPts val="0"/>
              </a:spcBef>
              <a:defRPr sz="2000"/>
            </a:lvl1pPr>
          </a:lstStyle>
          <a:p>
            <a:pPr/>
            <a:r>
              <a:t>Proposition 8 is an initiative statute</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1" name="Shape 421"/>
          <p:cNvSpPr/>
          <p:nvPr>
            <p:ph type="sldImg"/>
          </p:nvPr>
        </p:nvSpPr>
        <p:spPr>
          <a:prstGeom prst="rect">
            <a:avLst/>
          </a:prstGeom>
        </p:spPr>
        <p:txBody>
          <a:bodyPr/>
          <a:lstStyle/>
          <a:p>
            <a:pPr/>
          </a:p>
        </p:txBody>
      </p:sp>
      <p:sp>
        <p:nvSpPr>
          <p:cNvPr id="422" name="Shape 422"/>
          <p:cNvSpPr/>
          <p:nvPr>
            <p:ph type="body" sz="quarter" idx="1"/>
          </p:nvPr>
        </p:nvSpPr>
        <p:spPr>
          <a:prstGeom prst="rect">
            <a:avLst/>
          </a:prstGeom>
        </p:spPr>
        <p:txBody>
          <a:bodyPr/>
          <a:lstStyle/>
          <a:p>
            <a:pPr>
              <a:defRPr b="0"/>
            </a:pPr>
            <a:r>
              <a:t>  People suffering from End Stage Renal Disease, the final stage</a:t>
            </a:r>
          </a:p>
          <a:p>
            <a:pPr>
              <a:defRPr b="0"/>
            </a:pPr>
            <a:r>
              <a:t>of kidney disease, must receive dialysis to survive. Dialysis</a:t>
            </a:r>
          </a:p>
          <a:p>
            <a:pPr>
              <a:defRPr b="0"/>
            </a:pPr>
            <a:r>
              <a:t>filters out waste and toxins from blood. It is typically done</a:t>
            </a:r>
          </a:p>
          <a:p>
            <a:pPr>
              <a:defRPr b="0"/>
            </a:pPr>
            <a:r>
              <a:t>in a chronic dialysis clinic three times a week with each</a:t>
            </a:r>
          </a:p>
          <a:p>
            <a:pPr>
              <a:defRPr b="0"/>
            </a:pPr>
            <a:r>
              <a:t>treatment lasting up to four hours each time. These clinics</a:t>
            </a:r>
          </a:p>
          <a:p>
            <a:pPr>
              <a:defRPr b="0"/>
            </a:pPr>
            <a:r>
              <a:t> are licensed by the California Department of Public Health</a:t>
            </a:r>
          </a:p>
          <a:p>
            <a:pPr>
              <a:defRPr b="0"/>
            </a:pPr>
            <a:r>
              <a:t>(DPH) using federal certification standards.</a:t>
            </a:r>
          </a:p>
          <a:p>
            <a:pPr>
              <a:defRPr b="0"/>
            </a:pPr>
            <a:r>
              <a:t>Approximately 588 licensed clinics operate in California.</a:t>
            </a:r>
          </a:p>
          <a:p>
            <a:pPr>
              <a:defRPr b="0"/>
            </a:pPr>
            <a:r>
              <a:t>The majority of the clinics are owned and run by one of two</a:t>
            </a:r>
          </a:p>
          <a:p>
            <a:pPr>
              <a:defRPr b="0"/>
            </a:pPr>
            <a:r>
              <a:t> private for-profit companies. Estimated annual revenue of</a:t>
            </a:r>
          </a:p>
          <a:p>
            <a:pPr>
              <a:defRPr b="0"/>
            </a:pPr>
            <a:r>
              <a:t>the private companies is $3 billion. Most dialysis is paid for</a:t>
            </a:r>
          </a:p>
          <a:p>
            <a:pPr>
              <a:defRPr b="0"/>
            </a:pPr>
            <a:r>
              <a:t> by Medicare and Medi-Cal. These programs pay a fixed rate</a:t>
            </a:r>
          </a:p>
          <a:p>
            <a:pPr>
              <a:defRPr b="0"/>
            </a:pPr>
            <a:r>
              <a:t>established by the regulations and are close to the average</a:t>
            </a:r>
          </a:p>
          <a:p>
            <a:pPr>
              <a:defRPr b="0"/>
            </a:pPr>
            <a:r>
              <a:t>cost of treatment. Private insurance also covers dialysis with</a:t>
            </a:r>
          </a:p>
          <a:p>
            <a:pPr>
              <a:defRPr b="0"/>
            </a:pPr>
            <a:r>
              <a:t> payment rates fixed by negotiation with the providers. On</a:t>
            </a:r>
          </a:p>
          <a:p>
            <a:pPr>
              <a:defRPr b="0"/>
            </a:pPr>
            <a:r>
              <a:t>average those rates are multiple times higher than that paid</a:t>
            </a:r>
          </a:p>
          <a:p>
            <a:pPr>
              <a:defRPr b="0"/>
            </a:pPr>
            <a:r>
              <a:t>by the government programs.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6" name="Shape 426"/>
          <p:cNvSpPr/>
          <p:nvPr>
            <p:ph type="sldImg"/>
          </p:nvPr>
        </p:nvSpPr>
        <p:spPr>
          <a:prstGeom prst="rect">
            <a:avLst/>
          </a:prstGeom>
        </p:spPr>
        <p:txBody>
          <a:bodyPr/>
          <a:lstStyle/>
          <a:p>
            <a:pPr/>
          </a:p>
        </p:txBody>
      </p:sp>
      <p:sp>
        <p:nvSpPr>
          <p:cNvPr id="427" name="Shape 427"/>
          <p:cNvSpPr/>
          <p:nvPr>
            <p:ph type="body" sz="quarter" idx="1"/>
          </p:nvPr>
        </p:nvSpPr>
        <p:spPr>
          <a:prstGeom prst="rect">
            <a:avLst/>
          </a:prstGeom>
        </p:spPr>
        <p:txBody>
          <a:bodyPr/>
          <a:lstStyle/>
          <a:p>
            <a:pPr>
              <a:defRPr b="0"/>
            </a:pPr>
            <a:r>
              <a:t> This proposition requires the companies that own clinics to</a:t>
            </a:r>
          </a:p>
          <a:p>
            <a:pPr>
              <a:defRPr b="0"/>
            </a:pPr>
            <a:r>
              <a:t>rebate certain payers, mostly private insurance companies, if</a:t>
            </a:r>
          </a:p>
          <a:p>
            <a:pPr>
              <a:defRPr b="0"/>
            </a:pPr>
            <a:r>
              <a:t>the clinic chains’ corporate annual revenues are more than</a:t>
            </a:r>
          </a:p>
          <a:p>
            <a:pPr>
              <a:defRPr b="0"/>
            </a:pPr>
            <a:r>
              <a:t> 15 % higher than a cap defined in the proposition. The cap is</a:t>
            </a:r>
          </a:p>
          <a:p>
            <a:pPr>
              <a:defRPr b="0"/>
            </a:pPr>
            <a:r>
              <a:t>based on the total allowable costs of “direct patient services</a:t>
            </a:r>
          </a:p>
          <a:p>
            <a:pPr>
              <a:defRPr b="0"/>
            </a:pPr>
            <a:r>
              <a:t>care” and “health care quality improvement costs.” The costs</a:t>
            </a:r>
          </a:p>
          <a:p>
            <a:pPr>
              <a:defRPr b="0"/>
            </a:pPr>
            <a:r>
              <a:t>of non-managerial staff salary and benefits, drugs and medical</a:t>
            </a:r>
          </a:p>
          <a:p>
            <a:pPr>
              <a:defRPr b="0"/>
            </a:pPr>
            <a:r>
              <a:t>supplies, staff training, patient education, and electronic health</a:t>
            </a:r>
          </a:p>
          <a:p>
            <a:pPr>
              <a:defRPr b="0"/>
            </a:pPr>
            <a:r>
              <a:t>information systems fall within the cap. Certain staff such as</a:t>
            </a:r>
          </a:p>
          <a:p>
            <a:pPr>
              <a:defRPr b="0"/>
            </a:pPr>
            <a:r>
              <a:t> medical directors and nurse managers are required by federal</a:t>
            </a:r>
          </a:p>
          <a:p>
            <a:pPr>
              <a:defRPr b="0"/>
            </a:pPr>
            <a:r>
              <a:t>law. It is not clear if such staff falls within the allowable cost</a:t>
            </a:r>
          </a:p>
          <a:p>
            <a:pPr>
              <a:defRPr b="0"/>
            </a:pPr>
            <a:r>
              <a:t>category.</a:t>
            </a:r>
          </a:p>
          <a:p>
            <a:pPr>
              <a:defRPr b="0"/>
            </a:pPr>
            <a:r>
              <a:t>Adjustments to the amount of the cap are allowed if the clinic</a:t>
            </a:r>
          </a:p>
          <a:p>
            <a:pPr>
              <a:defRPr b="0"/>
            </a:pPr>
            <a:r>
              <a:t>owner operators prove to a court that the revenue cap is so</a:t>
            </a:r>
          </a:p>
          <a:p>
            <a:pPr>
              <a:defRPr b="0"/>
            </a:pPr>
            <a:r>
              <a:t> low that it is an unconstitutional taking of the value of the</a:t>
            </a:r>
          </a:p>
          <a:p>
            <a:pPr>
              <a:defRPr b="0"/>
            </a:pPr>
            <a:r>
              <a:t>business. The challenger bears the burden of proving what cap</a:t>
            </a:r>
          </a:p>
          <a:p>
            <a:pPr>
              <a:defRPr b="0"/>
            </a:pPr>
            <a:r>
              <a:t>would be appropriate.</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1" name="Shape 431"/>
          <p:cNvSpPr/>
          <p:nvPr>
            <p:ph type="sldImg"/>
          </p:nvPr>
        </p:nvSpPr>
        <p:spPr>
          <a:prstGeom prst="rect">
            <a:avLst/>
          </a:prstGeom>
        </p:spPr>
        <p:txBody>
          <a:bodyPr/>
          <a:lstStyle/>
          <a:p>
            <a:pPr/>
          </a:p>
        </p:txBody>
      </p:sp>
      <p:sp>
        <p:nvSpPr>
          <p:cNvPr id="432" name="Shape 432"/>
          <p:cNvSpPr/>
          <p:nvPr>
            <p:ph type="body" sz="quarter" idx="1"/>
          </p:nvPr>
        </p:nvSpPr>
        <p:spPr>
          <a:prstGeom prst="rect">
            <a:avLst/>
          </a:prstGeom>
        </p:spPr>
        <p:txBody>
          <a:bodyPr/>
          <a:lstStyle/>
          <a:p>
            <a:pPr>
              <a:defRPr b="0"/>
            </a:pPr>
            <a:r>
              <a:t>   The fiscal impacts of this proposition are dependent upon</a:t>
            </a:r>
          </a:p>
          <a:p>
            <a:pPr>
              <a:defRPr b="0"/>
            </a:pPr>
            <a:r>
              <a:t>the response of the clinics to it and on interpretations of what</a:t>
            </a:r>
          </a:p>
          <a:p>
            <a:pPr>
              <a:defRPr b="0"/>
            </a:pPr>
            <a:r>
              <a:t> allowable costs are by the DPH and the courts. It appears that</a:t>
            </a:r>
          </a:p>
          <a:p>
            <a:pPr>
              <a:defRPr b="0"/>
            </a:pPr>
            <a:r>
              <a:t>initially rebates will be paid which reduces the profits of the</a:t>
            </a:r>
          </a:p>
          <a:p>
            <a:pPr>
              <a:defRPr b="0"/>
            </a:pPr>
            <a:r>
              <a:t>clinics. The impact on state and local governments varies from</a:t>
            </a:r>
          </a:p>
          <a:p>
            <a:pPr>
              <a:defRPr b="0"/>
            </a:pPr>
            <a:r>
              <a:t>a net savings of tens of millions of dollars to a similar net cost.</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9" name="Shape 439"/>
          <p:cNvSpPr/>
          <p:nvPr>
            <p:ph type="sldImg"/>
          </p:nvPr>
        </p:nvSpPr>
        <p:spPr>
          <a:prstGeom prst="rect">
            <a:avLst/>
          </a:prstGeom>
        </p:spPr>
        <p:txBody>
          <a:bodyPr/>
          <a:lstStyle/>
          <a:p>
            <a:pPr/>
          </a:p>
        </p:txBody>
      </p:sp>
      <p:sp>
        <p:nvSpPr>
          <p:cNvPr id="440" name="Shape 440"/>
          <p:cNvSpPr/>
          <p:nvPr>
            <p:ph type="body" sz="quarter" idx="1"/>
          </p:nvPr>
        </p:nvSpPr>
        <p:spPr>
          <a:prstGeom prst="rect">
            <a:avLst/>
          </a:prstGeom>
        </p:spPr>
        <p:txBody>
          <a:bodyPr/>
          <a:lstStyle>
            <a:lvl1pPr>
              <a:spcBef>
                <a:spcPts val="0"/>
              </a:spcBef>
            </a:lvl1pPr>
          </a:lstStyle>
          <a:p>
            <a:pPr/>
            <a:r>
              <a:t>Opponents are dialysis clinic companies</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6" name="Shape 446"/>
          <p:cNvSpPr/>
          <p:nvPr>
            <p:ph type="sldImg"/>
          </p:nvPr>
        </p:nvSpPr>
        <p:spPr>
          <a:prstGeom prst="rect">
            <a:avLst/>
          </a:prstGeom>
        </p:spPr>
        <p:txBody>
          <a:bodyPr/>
          <a:lstStyle/>
          <a:p>
            <a:pPr/>
          </a:p>
        </p:txBody>
      </p:sp>
      <p:sp>
        <p:nvSpPr>
          <p:cNvPr id="447" name="Shape 447"/>
          <p:cNvSpPr/>
          <p:nvPr>
            <p:ph type="body" sz="quarter" idx="1"/>
          </p:nvPr>
        </p:nvSpPr>
        <p:spPr>
          <a:prstGeom prst="rect">
            <a:avLst/>
          </a:prstGeom>
        </p:spPr>
        <p:txBody>
          <a:bodyPr/>
          <a:lstStyle>
            <a:lvl1pPr>
              <a:spcBef>
                <a:spcPts val="0"/>
              </a:spcBef>
              <a:defRPr sz="2000"/>
            </a:lvl1pPr>
          </a:lstStyle>
          <a:p>
            <a:pPr/>
            <a:r>
              <a:t>Proposition 10 is an initiative statute</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1" name="Shape 451"/>
          <p:cNvSpPr/>
          <p:nvPr>
            <p:ph type="sldImg"/>
          </p:nvPr>
        </p:nvSpPr>
        <p:spPr>
          <a:prstGeom prst="rect">
            <a:avLst/>
          </a:prstGeom>
        </p:spPr>
        <p:txBody>
          <a:bodyPr/>
          <a:lstStyle/>
          <a:p>
            <a:pPr/>
          </a:p>
        </p:txBody>
      </p:sp>
      <p:sp>
        <p:nvSpPr>
          <p:cNvPr id="452" name="Shape 452"/>
          <p:cNvSpPr/>
          <p:nvPr>
            <p:ph type="body" sz="quarter" idx="1"/>
          </p:nvPr>
        </p:nvSpPr>
        <p:spPr>
          <a:prstGeom prst="rect">
            <a:avLst/>
          </a:prstGeom>
        </p:spPr>
        <p:txBody>
          <a:bodyPr/>
          <a:lstStyle/>
          <a:p>
            <a:pPr>
              <a:defRPr b="0"/>
            </a:pPr>
            <a:r>
              <a:t>  Thirty years ago 14 cities, mostly in the highly populated</a:t>
            </a:r>
          </a:p>
          <a:p>
            <a:pPr>
              <a:defRPr b="0"/>
            </a:pPr>
            <a:r>
              <a:t>parts of California, adopted rent control ordinances designed</a:t>
            </a:r>
          </a:p>
          <a:p>
            <a:pPr>
              <a:defRPr b="0"/>
            </a:pPr>
            <a:r>
              <a:t>to limit the amounts and frequency with which landlords</a:t>
            </a:r>
          </a:p>
          <a:p>
            <a:pPr>
              <a:defRPr b="0"/>
            </a:pPr>
            <a:r>
              <a:t> could increase rents to their existing tenants.</a:t>
            </a:r>
          </a:p>
          <a:p>
            <a:pPr>
              <a:defRPr b="0"/>
            </a:pPr>
            <a:r>
              <a:t>In 1995 the state legislature adopted the Costa Hawkins</a:t>
            </a:r>
          </a:p>
          <a:p>
            <a:pPr>
              <a:defRPr b="0"/>
            </a:pPr>
            <a:r>
              <a:t> Rental Housing Act. This law limited the ordinances so that</a:t>
            </a:r>
          </a:p>
          <a:p>
            <a:pPr>
              <a:defRPr b="0"/>
            </a:pPr>
            <a:r>
              <a:t>the rent on single family homes and buildings first rented out</a:t>
            </a:r>
          </a:p>
          <a:p>
            <a:pPr>
              <a:defRPr b="0"/>
            </a:pPr>
            <a:r>
              <a:t> in 1995 or later could not be controlled. Landlords could</a:t>
            </a:r>
          </a:p>
          <a:p>
            <a:pPr>
              <a:defRPr b="0"/>
            </a:pPr>
            <a:r>
              <a:t>raise rent to market rates if a tenant left the rental property.</a:t>
            </a:r>
          </a:p>
          <a:p>
            <a:pPr>
              <a:defRPr b="0"/>
            </a:pPr>
            <a:r>
              <a:t> Court decisions determined that limits on rent increases must</a:t>
            </a:r>
          </a:p>
          <a:p>
            <a:pPr>
              <a:defRPr b="0"/>
            </a:pPr>
            <a:r>
              <a:t>not be so low that landlords do not receive a “fair rate of</a:t>
            </a:r>
          </a:p>
          <a:p>
            <a:pPr>
              <a:defRPr b="0"/>
            </a:pPr>
            <a:r>
              <a:t>return” on their investments. In other words, the landlords</a:t>
            </a:r>
          </a:p>
          <a:p>
            <a:pPr>
              <a:defRPr b="0"/>
            </a:pPr>
            <a:r>
              <a:t>must be allowed to raise rent enough to receive some profit</a:t>
            </a:r>
          </a:p>
          <a:p>
            <a:pPr>
              <a:defRPr b="0"/>
            </a:pPr>
            <a:r>
              <a:t> each year.</a:t>
            </a:r>
          </a:p>
          <a:p>
            <a:pPr>
              <a:defRPr b="0"/>
            </a:pPr>
            <a:r>
              <a:t>Renters in California pay 50% more than the national</a:t>
            </a:r>
          </a:p>
          <a:p>
            <a:pPr>
              <a:defRPr b="0"/>
            </a:pPr>
            <a:r>
              <a:t>average. About 20% of Californians live in cities that have</a:t>
            </a:r>
          </a:p>
          <a:p>
            <a:pPr>
              <a:defRPr b="0"/>
            </a:pPr>
            <a:r>
              <a:t>rent control. In the last two years more cities are seeking</a:t>
            </a:r>
          </a:p>
          <a:p>
            <a:pPr>
              <a:defRPr b="0"/>
            </a:pPr>
            <a:r>
              <a:t> to establish rent control ordinances. So far two have done</a:t>
            </a:r>
          </a:p>
          <a:p>
            <a:pPr>
              <a:defRPr b="0"/>
            </a:pPr>
            <a:r>
              <a:t>so. Other cities placed rent control initiatives on their local</a:t>
            </a:r>
          </a:p>
          <a:p>
            <a:pPr>
              <a:defRPr b="0"/>
            </a:pPr>
            <a:r>
              <a:t>ballots that did not pass.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6" name="Shape 456"/>
          <p:cNvSpPr/>
          <p:nvPr>
            <p:ph type="sldImg"/>
          </p:nvPr>
        </p:nvSpPr>
        <p:spPr>
          <a:prstGeom prst="rect">
            <a:avLst/>
          </a:prstGeom>
        </p:spPr>
        <p:txBody>
          <a:bodyPr/>
          <a:lstStyle/>
          <a:p>
            <a:pPr/>
          </a:p>
        </p:txBody>
      </p:sp>
      <p:sp>
        <p:nvSpPr>
          <p:cNvPr id="457" name="Shape 457"/>
          <p:cNvSpPr/>
          <p:nvPr>
            <p:ph type="body" sz="quarter" idx="1"/>
          </p:nvPr>
        </p:nvSpPr>
        <p:spPr>
          <a:prstGeom prst="rect">
            <a:avLst/>
          </a:prstGeom>
        </p:spPr>
        <p:txBody>
          <a:bodyPr/>
          <a:lstStyle/>
          <a:p>
            <a:pPr>
              <a:defRPr b="0"/>
            </a:pPr>
            <a:r>
              <a:t> This proposition repeals the Costa Hawkins Rental Act. It</a:t>
            </a:r>
          </a:p>
          <a:p>
            <a:pPr>
              <a:defRPr b="0"/>
            </a:pPr>
            <a:r>
              <a:t>allows cities and counties to regulate rents for whatever type</a:t>
            </a:r>
          </a:p>
          <a:p>
            <a:pPr>
              <a:defRPr b="0"/>
            </a:pPr>
            <a:r>
              <a:t>of housing property they choose, no matter when it was built</a:t>
            </a:r>
          </a:p>
          <a:p>
            <a:pPr>
              <a:defRPr b="0"/>
            </a:pPr>
            <a:r>
              <a:t>or what type of building it is. It does not change existing</a:t>
            </a:r>
          </a:p>
          <a:p>
            <a:pPr>
              <a:defRPr b="0"/>
            </a:pPr>
            <a:r>
              <a:t>rent control laws. It does not create rent control laws. The</a:t>
            </a:r>
          </a:p>
          <a:p>
            <a:pPr>
              <a:defRPr b="0"/>
            </a:pPr>
            <a:r>
              <a:t>proposition retains the landlord’s right to a fair rate of return</a:t>
            </a:r>
          </a:p>
          <a:p>
            <a:pPr>
              <a:defRPr b="0"/>
            </a:pPr>
            <a:r>
              <a:t>on their investment.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Shape 163"/>
          <p:cNvSpPr/>
          <p:nvPr>
            <p:ph type="sldImg"/>
          </p:nvPr>
        </p:nvSpPr>
        <p:spPr>
          <a:prstGeom prst="rect">
            <a:avLst/>
          </a:prstGeom>
        </p:spPr>
        <p:txBody>
          <a:bodyPr/>
          <a:lstStyle/>
          <a:p>
            <a:pPr/>
          </a:p>
        </p:txBody>
      </p:sp>
      <p:sp>
        <p:nvSpPr>
          <p:cNvPr id="164" name="Shape 164"/>
          <p:cNvSpPr/>
          <p:nvPr>
            <p:ph type="body" sz="quarter" idx="1"/>
          </p:nvPr>
        </p:nvSpPr>
        <p:spPr>
          <a:prstGeom prst="rect">
            <a:avLst/>
          </a:prstGeom>
        </p:spPr>
        <p:txBody>
          <a:bodyPr/>
          <a:lstStyle/>
          <a:p>
            <a:pPr/>
            <a:r>
              <a:t>This includes slate mailers received in the mail, arguments for and against, and rebuttals. For and Against arguments in the sample ballot are paid for by supporters and opponents. </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1" name="Shape 461"/>
          <p:cNvSpPr/>
          <p:nvPr>
            <p:ph type="sldImg"/>
          </p:nvPr>
        </p:nvSpPr>
        <p:spPr>
          <a:prstGeom prst="rect">
            <a:avLst/>
          </a:prstGeom>
        </p:spPr>
        <p:txBody>
          <a:bodyPr/>
          <a:lstStyle/>
          <a:p>
            <a:pPr/>
          </a:p>
        </p:txBody>
      </p:sp>
      <p:sp>
        <p:nvSpPr>
          <p:cNvPr id="462" name="Shape 462"/>
          <p:cNvSpPr/>
          <p:nvPr>
            <p:ph type="body" sz="quarter" idx="1"/>
          </p:nvPr>
        </p:nvSpPr>
        <p:spPr>
          <a:prstGeom prst="rect">
            <a:avLst/>
          </a:prstGeom>
        </p:spPr>
        <p:txBody>
          <a:bodyPr/>
          <a:lstStyle/>
          <a:p>
            <a:pPr>
              <a:defRPr b="0"/>
            </a:pPr>
            <a:r>
              <a:t>  The fiscal impact of this proposition is difficult to predict</a:t>
            </a:r>
          </a:p>
          <a:p>
            <a:pPr>
              <a:defRPr b="0"/>
            </a:pPr>
            <a:r>
              <a:t>because it depends upon the content of any rent control</a:t>
            </a:r>
          </a:p>
          <a:p>
            <a:pPr>
              <a:defRPr b="0"/>
            </a:pPr>
            <a:r>
              <a:t>ordinances adopted and upon the reaction of landlords</a:t>
            </a:r>
          </a:p>
          <a:p>
            <a:pPr>
              <a:defRPr b="0"/>
            </a:pPr>
            <a:r>
              <a:t> and tenants to them. If rent control is expanded it is likely</a:t>
            </a:r>
          </a:p>
          <a:p>
            <a:pPr>
              <a:defRPr b="0"/>
            </a:pPr>
            <a:r>
              <a:t>that landlords will reduce the amount of rental housing</a:t>
            </a:r>
          </a:p>
          <a:p>
            <a:pPr>
              <a:defRPr b="0"/>
            </a:pPr>
            <a:r>
              <a:t>offered, the value of rental housing decreases, some renters</a:t>
            </a:r>
          </a:p>
          <a:p>
            <a:pPr>
              <a:defRPr b="0"/>
            </a:pPr>
            <a:r>
              <a:t>will pay less for rent, and landlords have less income from</a:t>
            </a:r>
          </a:p>
          <a:p>
            <a:pPr>
              <a:defRPr b="0"/>
            </a:pPr>
            <a:r>
              <a:t>rental housing. There will be impact on property, sales, and</a:t>
            </a:r>
          </a:p>
          <a:p>
            <a:pPr>
              <a:defRPr b="0"/>
            </a:pPr>
            <a:r>
              <a:t>income tax revenues. Overall, the impact on state and local</a:t>
            </a:r>
          </a:p>
          <a:p>
            <a:pPr>
              <a:defRPr b="0"/>
            </a:pPr>
            <a:r>
              <a:t>governments will be reduced revenue in the tens to hundreds</a:t>
            </a:r>
          </a:p>
          <a:p>
            <a:pPr>
              <a:defRPr b="0"/>
            </a:pPr>
            <a:r>
              <a:t>of millions of dollars each year. The losses could be less or</a:t>
            </a:r>
          </a:p>
          <a:p>
            <a:pPr>
              <a:defRPr b="0"/>
            </a:pPr>
            <a:r>
              <a:t>more.</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9" name="Shape 469"/>
          <p:cNvSpPr/>
          <p:nvPr>
            <p:ph type="sldImg"/>
          </p:nvPr>
        </p:nvSpPr>
        <p:spPr>
          <a:prstGeom prst="rect">
            <a:avLst/>
          </a:prstGeom>
        </p:spPr>
        <p:txBody>
          <a:bodyPr/>
          <a:lstStyle/>
          <a:p>
            <a:pPr/>
          </a:p>
        </p:txBody>
      </p:sp>
      <p:sp>
        <p:nvSpPr>
          <p:cNvPr id="470" name="Shape 470"/>
          <p:cNvSpPr/>
          <p:nvPr>
            <p:ph type="body" sz="quarter" idx="1"/>
          </p:nvPr>
        </p:nvSpPr>
        <p:spPr>
          <a:prstGeom prst="rect">
            <a:avLst/>
          </a:prstGeom>
        </p:spPr>
        <p:txBody>
          <a:bodyPr/>
          <a:lstStyle>
            <a:lvl1pPr>
              <a:spcBef>
                <a:spcPts val="0"/>
              </a:spcBef>
            </a:lvl1pPr>
          </a:lstStyle>
          <a:p>
            <a:pPr/>
            <a:r>
              <a:t>Equity Residential, Avalonbay Communities, George Marcus, Jackson Square Properties, Prometheus Real Estate Group, Spieker Companies, CA Assoc of Realtors, UDR Inc, Inviation Homes, Michael Hayde, Geoffrey Palmer, Lewis Investment Co, California Rental Housing Assoc, Palos Verdes Managemet Co</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6" name="Shape 476"/>
          <p:cNvSpPr/>
          <p:nvPr>
            <p:ph type="sldImg"/>
          </p:nvPr>
        </p:nvSpPr>
        <p:spPr>
          <a:prstGeom prst="rect">
            <a:avLst/>
          </a:prstGeom>
        </p:spPr>
        <p:txBody>
          <a:bodyPr/>
          <a:lstStyle/>
          <a:p>
            <a:pPr/>
          </a:p>
        </p:txBody>
      </p:sp>
      <p:sp>
        <p:nvSpPr>
          <p:cNvPr id="477" name="Shape 477"/>
          <p:cNvSpPr/>
          <p:nvPr>
            <p:ph type="body" sz="quarter" idx="1"/>
          </p:nvPr>
        </p:nvSpPr>
        <p:spPr>
          <a:prstGeom prst="rect">
            <a:avLst/>
          </a:prstGeom>
        </p:spPr>
        <p:txBody>
          <a:bodyPr/>
          <a:lstStyle>
            <a:lvl1pPr>
              <a:spcBef>
                <a:spcPts val="0"/>
              </a:spcBef>
              <a:defRPr sz="2000"/>
            </a:lvl1pPr>
          </a:lstStyle>
          <a:p>
            <a:pPr/>
            <a:r>
              <a:t>Proposition 72 is an initiative constitutional amendment and statute</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1" name="Shape 481"/>
          <p:cNvSpPr/>
          <p:nvPr>
            <p:ph type="sldImg"/>
          </p:nvPr>
        </p:nvSpPr>
        <p:spPr>
          <a:prstGeom prst="rect">
            <a:avLst/>
          </a:prstGeom>
        </p:spPr>
        <p:txBody>
          <a:bodyPr/>
          <a:lstStyle/>
          <a:p>
            <a:pPr/>
          </a:p>
        </p:txBody>
      </p:sp>
      <p:sp>
        <p:nvSpPr>
          <p:cNvPr id="482" name="Shape 482"/>
          <p:cNvSpPr/>
          <p:nvPr>
            <p:ph type="body" sz="quarter" idx="1"/>
          </p:nvPr>
        </p:nvSpPr>
        <p:spPr>
          <a:prstGeom prst="rect">
            <a:avLst/>
          </a:prstGeom>
        </p:spPr>
        <p:txBody>
          <a:bodyPr/>
          <a:lstStyle/>
          <a:p>
            <a:pPr>
              <a:defRPr b="0"/>
            </a:pPr>
            <a:r>
              <a:t> Taxes based on the value of real property provide a major</a:t>
            </a:r>
          </a:p>
          <a:p>
            <a:pPr>
              <a:defRPr b="0"/>
            </a:pPr>
            <a:r>
              <a:t>revenue source for local governments, schools, and special</a:t>
            </a:r>
          </a:p>
          <a:p>
            <a:pPr>
              <a:defRPr b="0"/>
            </a:pPr>
            <a:r>
              <a:t>districts. Such taxes equal a property’s assessed value times the</a:t>
            </a:r>
          </a:p>
          <a:p>
            <a:pPr>
              <a:defRPr b="0"/>
            </a:pPr>
            <a:r>
              <a:t> applicable tax rate. Proposition13, as amended, limits property</a:t>
            </a:r>
          </a:p>
          <a:p>
            <a:pPr>
              <a:defRPr b="0"/>
            </a:pPr>
            <a:r>
              <a:t>taxes by limiting both value and rates. The tax rate is capped</a:t>
            </a:r>
          </a:p>
          <a:p>
            <a:pPr>
              <a:defRPr b="0"/>
            </a:pPr>
            <a:r>
              <a:t>at 1% of the assessed value, which can grow annually by no</a:t>
            </a:r>
          </a:p>
          <a:p>
            <a:pPr>
              <a:defRPr b="0"/>
            </a:pPr>
            <a:r>
              <a:t>more than 2%. Reassessment to market value is required for</a:t>
            </a:r>
          </a:p>
          <a:p>
            <a:pPr>
              <a:defRPr b="0"/>
            </a:pPr>
            <a:r>
              <a:t> newly purchased or newly constructed property, or if ownership</a:t>
            </a:r>
          </a:p>
          <a:p>
            <a:pPr>
              <a:defRPr b="0"/>
            </a:pPr>
            <a:r>
              <a:t>changes.</a:t>
            </a:r>
          </a:p>
          <a:p>
            <a:pPr>
              <a:defRPr b="0"/>
            </a:pPr>
            <a:r>
              <a:t>Exemptions from these reassessment triggers are allowed for</a:t>
            </a:r>
          </a:p>
          <a:p>
            <a:pPr>
              <a:defRPr b="0"/>
            </a:pPr>
            <a:r>
              <a:t>homeowners over the age of fifty-five or who have a severe</a:t>
            </a:r>
          </a:p>
          <a:p>
            <a:pPr>
              <a:defRPr b="0"/>
            </a:pPr>
            <a:r>
              <a:t> disability. They may transfer the assessed value of a prior home</a:t>
            </a:r>
          </a:p>
          <a:p>
            <a:pPr>
              <a:defRPr b="0"/>
            </a:pPr>
            <a:r>
              <a:t>to a replacement residence of equal or lesser market value. The</a:t>
            </a:r>
          </a:p>
          <a:p>
            <a:pPr>
              <a:defRPr b="0"/>
            </a:pPr>
            <a:r>
              <a:t> new hone must have been purchased within two years of selling</a:t>
            </a:r>
          </a:p>
          <a:p>
            <a:pPr>
              <a:defRPr b="0"/>
            </a:pPr>
            <a:r>
              <a:t>the prior home and be located within the same county or in</a:t>
            </a:r>
          </a:p>
          <a:p>
            <a:pPr>
              <a:defRPr b="0"/>
            </a:pPr>
            <a:r>
              <a:t>another that permits</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6" name="Shape 486"/>
          <p:cNvSpPr/>
          <p:nvPr>
            <p:ph type="sldImg"/>
          </p:nvPr>
        </p:nvSpPr>
        <p:spPr>
          <a:prstGeom prst="rect">
            <a:avLst/>
          </a:prstGeom>
        </p:spPr>
        <p:txBody>
          <a:bodyPr/>
          <a:lstStyle/>
          <a:p>
            <a:pPr/>
          </a:p>
        </p:txBody>
      </p:sp>
      <p:sp>
        <p:nvSpPr>
          <p:cNvPr id="487" name="Shape 487"/>
          <p:cNvSpPr/>
          <p:nvPr>
            <p:ph type="body" sz="quarter" idx="1"/>
          </p:nvPr>
        </p:nvSpPr>
        <p:spPr>
          <a:prstGeom prst="rect">
            <a:avLst/>
          </a:prstGeom>
        </p:spPr>
        <p:txBody>
          <a:bodyPr/>
          <a:lstStyle/>
          <a:p>
            <a:pPr>
              <a:defRPr b="0"/>
            </a:pPr>
            <a:r>
              <a:t>Prop.5 also applies to situations in which the original property</a:t>
            </a:r>
          </a:p>
          <a:p>
            <a:pPr>
              <a:defRPr b="0"/>
            </a:pPr>
            <a:r>
              <a:t>is damaged by a declared disaster or made unusable by</a:t>
            </a:r>
          </a:p>
          <a:p>
            <a:pPr>
              <a:defRPr b="0"/>
            </a:pPr>
            <a:r>
              <a:t>contamination.</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1" name="Shape 491"/>
          <p:cNvSpPr/>
          <p:nvPr>
            <p:ph type="sldImg"/>
          </p:nvPr>
        </p:nvSpPr>
        <p:spPr>
          <a:prstGeom prst="rect">
            <a:avLst/>
          </a:prstGeom>
        </p:spPr>
        <p:txBody>
          <a:bodyPr/>
          <a:lstStyle/>
          <a:p>
            <a:pPr/>
          </a:p>
        </p:txBody>
      </p:sp>
      <p:sp>
        <p:nvSpPr>
          <p:cNvPr id="492" name="Shape 492"/>
          <p:cNvSpPr/>
          <p:nvPr>
            <p:ph type="body" sz="quarter" idx="1"/>
          </p:nvPr>
        </p:nvSpPr>
        <p:spPr>
          <a:prstGeom prst="rect">
            <a:avLst/>
          </a:prstGeom>
        </p:spPr>
        <p:txBody>
          <a:bodyPr/>
          <a:lstStyle/>
          <a:p>
            <a:pPr>
              <a:defRPr b="0"/>
            </a:pPr>
            <a:r>
              <a:t> Local governments. Prop. 5 would have a net effect of</a:t>
            </a:r>
          </a:p>
          <a:p>
            <a:pPr>
              <a:defRPr b="0"/>
            </a:pPr>
            <a:r>
              <a:t>reducing local revenue by about $100 million per year at</a:t>
            </a:r>
          </a:p>
          <a:p>
            <a:pPr>
              <a:defRPr b="0"/>
            </a:pPr>
            <a:r>
              <a:t>first, growing to $1 billion over time. Increased sales would</a:t>
            </a:r>
          </a:p>
          <a:p>
            <a:pPr>
              <a:defRPr b="0"/>
            </a:pPr>
            <a:r>
              <a:t>generate property transfer taxes of tens of millions of dollars,</a:t>
            </a:r>
          </a:p>
          <a:p>
            <a:pPr>
              <a:defRPr b="0"/>
            </a:pPr>
            <a:r>
              <a:t>while county administrative costs would rise by tens of</a:t>
            </a:r>
          </a:p>
          <a:p>
            <a:pPr>
              <a:defRPr b="0"/>
            </a:pPr>
            <a:r>
              <a:t>millions of dollars at first.</a:t>
            </a:r>
          </a:p>
          <a:p>
            <a:pPr>
              <a:defRPr b="0"/>
            </a:pPr>
            <a:r>
              <a:t> Schools. Annual reduction in school revenue would begin</a:t>
            </a:r>
          </a:p>
          <a:p>
            <a:pPr>
              <a:defRPr b="0"/>
            </a:pPr>
            <a:r>
              <a:t>at about $100 million and grow to $1 billion. Most school</a:t>
            </a:r>
          </a:p>
          <a:p>
            <a:pPr>
              <a:defRPr b="0"/>
            </a:pPr>
            <a:r>
              <a:t>losses would be offset by equivalent increases in state</a:t>
            </a:r>
          </a:p>
          <a:p>
            <a:pPr>
              <a:defRPr b="0"/>
            </a:pPr>
            <a:r>
              <a:t>funding, thereby increasing State spending by the same</a:t>
            </a:r>
          </a:p>
          <a:p>
            <a:pPr>
              <a:defRPr b="0"/>
            </a:pPr>
            <a:r>
              <a:t>amounts.</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9" name="Shape 499"/>
          <p:cNvSpPr/>
          <p:nvPr>
            <p:ph type="sldImg"/>
          </p:nvPr>
        </p:nvSpPr>
        <p:spPr>
          <a:prstGeom prst="rect">
            <a:avLst/>
          </a:prstGeom>
        </p:spPr>
        <p:txBody>
          <a:bodyPr/>
          <a:lstStyle/>
          <a:p>
            <a:pPr/>
          </a:p>
        </p:txBody>
      </p:sp>
      <p:sp>
        <p:nvSpPr>
          <p:cNvPr id="500" name="Shape 500"/>
          <p:cNvSpPr/>
          <p:nvPr>
            <p:ph type="body" sz="quarter" idx="1"/>
          </p:nvPr>
        </p:nvSpPr>
        <p:spPr>
          <a:prstGeom prst="rect">
            <a:avLst/>
          </a:prstGeom>
        </p:spPr>
        <p:txBody>
          <a:bodyPr/>
          <a:lstStyle>
            <a:lvl1pPr>
              <a:spcBef>
                <a:spcPts val="0"/>
              </a:spcBef>
            </a:lvl1pPr>
          </a:lstStyle>
          <a:p>
            <a:pPr/>
            <a:r>
              <a:t>SEIU Service Employees Union</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2" name="Shape 512"/>
          <p:cNvSpPr/>
          <p:nvPr>
            <p:ph type="sldImg"/>
          </p:nvPr>
        </p:nvSpPr>
        <p:spPr>
          <a:prstGeom prst="rect">
            <a:avLst/>
          </a:prstGeom>
        </p:spPr>
        <p:txBody>
          <a:bodyPr/>
          <a:lstStyle/>
          <a:p>
            <a:pPr/>
          </a:p>
        </p:txBody>
      </p:sp>
      <p:sp>
        <p:nvSpPr>
          <p:cNvPr id="513" name="Shape 513"/>
          <p:cNvSpPr/>
          <p:nvPr>
            <p:ph type="body" sz="quarter" idx="1"/>
          </p:nvPr>
        </p:nvSpPr>
        <p:spPr>
          <a:prstGeom prst="rect">
            <a:avLst/>
          </a:prstGeom>
        </p:spPr>
        <p:txBody>
          <a:bodyPr/>
          <a:lstStyle/>
          <a:p>
            <a:pPr>
              <a:spcBef>
                <a:spcPts val="0"/>
              </a:spcBef>
              <a:defRPr sz="1400"/>
            </a:pPr>
            <a:r>
              <a:t>Here are some tools and resources for further information.</a:t>
            </a:r>
          </a:p>
          <a:p>
            <a:pPr>
              <a:spcBef>
                <a:spcPts val="0"/>
              </a:spcBef>
              <a:defRPr sz="1400"/>
            </a:pPr>
          </a:p>
          <a:p>
            <a:pPr>
              <a:spcBef>
                <a:spcPts val="0"/>
              </a:spcBef>
              <a:defRPr sz="1400"/>
            </a:pPr>
            <a:r>
              <a:t>On behalf of the League of Women Voters, we thank you for your attention and your desire to learn about these propositions. We hope we’ve given you some tools to help you decide what to do about them. </a:t>
            </a:r>
          </a:p>
          <a:p>
            <a:pPr>
              <a:spcBef>
                <a:spcPts val="0"/>
              </a:spcBef>
              <a:defRPr sz="1400"/>
            </a:pPr>
          </a:p>
          <a:p>
            <a:pPr>
              <a:spcBef>
                <a:spcPts val="0"/>
              </a:spcBef>
              <a:defRPr sz="1400"/>
            </a:pPr>
            <a:r>
              <a:t>If you want to be involved with the League, please let us know or pick up some information about us. </a:t>
            </a:r>
          </a:p>
          <a:p>
            <a:pPr>
              <a:spcBef>
                <a:spcPts val="0"/>
              </a:spcBef>
              <a:defRPr sz="1400"/>
            </a:pPr>
          </a:p>
          <a:p>
            <a:pPr>
              <a:spcBef>
                <a:spcPts val="0"/>
              </a:spcBef>
              <a:defRPr sz="1400"/>
            </a:pPr>
            <a:r>
              <a:t>Thanks again.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Shape 168"/>
          <p:cNvSpPr/>
          <p:nvPr>
            <p:ph type="sldImg"/>
          </p:nvPr>
        </p:nvSpPr>
        <p:spPr>
          <a:prstGeom prst="rect">
            <a:avLst/>
          </a:prstGeom>
        </p:spPr>
        <p:txBody>
          <a:bodyPr/>
          <a:lstStyle/>
          <a:p>
            <a:pPr/>
          </a:p>
        </p:txBody>
      </p:sp>
      <p:sp>
        <p:nvSpPr>
          <p:cNvPr id="169" name="Shape 169"/>
          <p:cNvSpPr/>
          <p:nvPr>
            <p:ph type="body" sz="quarter" idx="1"/>
          </p:nvPr>
        </p:nvSpPr>
        <p:spPr>
          <a:prstGeom prst="rect">
            <a:avLst/>
          </a:prstGeom>
        </p:spPr>
        <p:txBody>
          <a:bodyPr/>
          <a:lstStyle>
            <a:lvl1pPr>
              <a:spcBef>
                <a:spcPts val="0"/>
              </a:spcBef>
              <a:defRPr sz="1800"/>
            </a:lvl1pPr>
          </a:lstStyle>
          <a:p>
            <a:pPr/>
            <a:r>
              <a:t>California voters will make decisions on 11 proposed state laws (propositions).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a:p>
        </p:txBody>
      </p:sp>
      <p:sp>
        <p:nvSpPr>
          <p:cNvPr id="173" name="Shape 173"/>
          <p:cNvSpPr/>
          <p:nvPr>
            <p:ph type="body" sz="quarter" idx="1"/>
          </p:nvPr>
        </p:nvSpPr>
        <p:spPr>
          <a:prstGeom prst="rect">
            <a:avLst/>
          </a:prstGeom>
        </p:spPr>
        <p:txBody>
          <a:bodyPr/>
          <a:lstStyle>
            <a:lvl1pPr>
              <a:spcBef>
                <a:spcPts val="0"/>
              </a:spcBef>
              <a:defRPr sz="2000"/>
            </a:lvl1pPr>
          </a:lstStyle>
          <a:p>
            <a:pPr/>
            <a:r>
              <a:t>Proposition 1 is a bond issue proposition. It was voted on by the CA legislature and placed on the ballot.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Shape 177"/>
          <p:cNvSpPr/>
          <p:nvPr>
            <p:ph type="sldImg"/>
          </p:nvPr>
        </p:nvSpPr>
        <p:spPr>
          <a:prstGeom prst="rect">
            <a:avLst/>
          </a:prstGeom>
        </p:spPr>
        <p:txBody>
          <a:bodyPr/>
          <a:lstStyle/>
          <a:p>
            <a:pPr/>
          </a:p>
        </p:txBody>
      </p:sp>
      <p:sp>
        <p:nvSpPr>
          <p:cNvPr id="178" name="Shape 178"/>
          <p:cNvSpPr/>
          <p:nvPr>
            <p:ph type="body" sz="quarter" idx="1"/>
          </p:nvPr>
        </p:nvSpPr>
        <p:spPr>
          <a:prstGeom prst="rect">
            <a:avLst/>
          </a:prstGeom>
        </p:spPr>
        <p:txBody>
          <a:bodyPr/>
          <a:lstStyle/>
          <a:p>
            <a:pPr>
              <a:defRPr b="0"/>
            </a:pPr>
            <a:r>
              <a:t> An average house in California cost 2.5 times the national</a:t>
            </a:r>
          </a:p>
          <a:p>
            <a:pPr>
              <a:defRPr b="0"/>
            </a:pPr>
            <a:r>
              <a:t>average and average rent in California is about 50% higher</a:t>
            </a:r>
          </a:p>
          <a:p>
            <a:pPr>
              <a:defRPr b="0"/>
            </a:pPr>
            <a:r>
              <a:t>than the national average. About 100,000 houses and</a:t>
            </a:r>
          </a:p>
          <a:p>
            <a:pPr>
              <a:defRPr b="0"/>
            </a:pPr>
            <a:r>
              <a:t>apartments are constructed each year in California, most</a:t>
            </a:r>
          </a:p>
          <a:p>
            <a:pPr>
              <a:defRPr b="0"/>
            </a:pPr>
            <a:r>
              <a:t>by private interests, and not by the government. In some</a:t>
            </a:r>
          </a:p>
          <a:p>
            <a:pPr>
              <a:defRPr b="0"/>
            </a:pPr>
            <a:r>
              <a:t>instances, the state provides assistance with grants or lowcost</a:t>
            </a:r>
          </a:p>
          <a:p>
            <a:pPr>
              <a:defRPr b="0"/>
            </a:pPr>
            <a:r>
              <a:t>loans for construction of housing to be sold or rented</a:t>
            </a:r>
          </a:p>
          <a:p>
            <a:pPr>
              <a:defRPr b="0"/>
            </a:pPr>
            <a:r>
              <a:t>to low income individuals. California also receives about</a:t>
            </a:r>
          </a:p>
          <a:p>
            <a:pPr>
              <a:defRPr b="0"/>
            </a:pPr>
            <a:r>
              <a:t>$2 billion each year from the federal government to support</a:t>
            </a:r>
          </a:p>
          <a:p>
            <a:pPr>
              <a:defRPr b="0"/>
            </a:pPr>
            <a:r>
              <a:t>housing projects.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Shape 182"/>
          <p:cNvSpPr/>
          <p:nvPr>
            <p:ph type="sldImg"/>
          </p:nvPr>
        </p:nvSpPr>
        <p:spPr>
          <a:prstGeom prst="rect">
            <a:avLst/>
          </a:prstGeom>
        </p:spPr>
        <p:txBody>
          <a:bodyPr/>
          <a:lstStyle/>
          <a:p>
            <a:pPr/>
          </a:p>
        </p:txBody>
      </p:sp>
      <p:sp>
        <p:nvSpPr>
          <p:cNvPr id="183" name="Shape 183"/>
          <p:cNvSpPr/>
          <p:nvPr>
            <p:ph type="body" sz="quarter" idx="1"/>
          </p:nvPr>
        </p:nvSpPr>
        <p:spPr>
          <a:prstGeom prst="rect">
            <a:avLst/>
          </a:prstGeom>
        </p:spPr>
        <p:txBody>
          <a:bodyPr/>
          <a:lstStyle/>
          <a:p>
            <a:pPr>
              <a:defRPr b="0"/>
            </a:pPr>
            <a:r>
              <a:t> Proposition 1 permits the state to issue $4 billion in new</a:t>
            </a:r>
          </a:p>
          <a:p>
            <a:pPr>
              <a:defRPr b="0"/>
            </a:pPr>
            <a:r>
              <a:t>general obligation bonds for the following housing programs:</a:t>
            </a:r>
          </a:p>
          <a:p>
            <a:pPr>
              <a:defRPr b="0"/>
            </a:pPr>
            <a:r>
              <a:t>• $1.8 billion for building or renovating affordable</a:t>
            </a:r>
          </a:p>
          <a:p>
            <a:pPr>
              <a:defRPr b="0"/>
            </a:pPr>
            <a:r>
              <a:t>multifamily housing (apartments)</a:t>
            </a:r>
          </a:p>
          <a:p>
            <a:pPr>
              <a:defRPr b="0"/>
            </a:pPr>
            <a:r>
              <a:t>• $450 million for infrastructure (parks, water, sewage</a:t>
            </a:r>
          </a:p>
          <a:p>
            <a:pPr>
              <a:defRPr b="0"/>
            </a:pPr>
            <a:r>
              <a:t> and transportation) to support housing construction</a:t>
            </a:r>
          </a:p>
          <a:p>
            <a:pPr>
              <a:defRPr b="0"/>
            </a:pPr>
            <a:r>
              <a:t>• $450 million for down payment assistance to low and</a:t>
            </a:r>
          </a:p>
          <a:p>
            <a:pPr>
              <a:defRPr b="0"/>
            </a:pPr>
            <a:r>
              <a:t>moderate-income home ownership</a:t>
            </a:r>
          </a:p>
          <a:p>
            <a:pPr>
              <a:defRPr b="0"/>
            </a:pPr>
            <a:r>
              <a:t>• $300 million for farmworker housing (rental and owner occupied)</a:t>
            </a:r>
          </a:p>
          <a:p>
            <a:pPr>
              <a:defRPr b="0"/>
            </a:pPr>
            <a:r>
              <a:t>• $1 billion for home loans to eligible veterans.</a:t>
            </a:r>
          </a:p>
          <a:p>
            <a:pPr>
              <a:defRPr b="0"/>
            </a:pPr>
            <a:r>
              <a:t>This proposal would provide assistance to 30,000 multifamily</a:t>
            </a:r>
          </a:p>
          <a:p>
            <a:pPr>
              <a:defRPr b="0"/>
            </a:pPr>
            <a:r>
              <a:t>and 7,500 farmworker households as well as home loans to</a:t>
            </a:r>
          </a:p>
          <a:p>
            <a:pPr>
              <a:defRPr b="0"/>
            </a:pPr>
            <a:r>
              <a:t> about 3,000 veterans.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Title Text"/>
          <p:cNvSpPr txBox="1"/>
          <p:nvPr>
            <p:ph type="title"/>
          </p:nvPr>
        </p:nvSpPr>
        <p:spPr>
          <a:prstGeom prst="rect">
            <a:avLst/>
          </a:prstGeom>
        </p:spPr>
        <p:txBody>
          <a:bodyPr/>
          <a:lstStyle/>
          <a:p>
            <a:pPr/>
            <a:r>
              <a:t>Title Text</a:t>
            </a:r>
          </a:p>
        </p:txBody>
      </p:sp>
      <p:sp>
        <p:nvSpPr>
          <p:cNvPr id="1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92" name="Title Text"/>
          <p:cNvSpPr txBox="1"/>
          <p:nvPr>
            <p:ph type="title"/>
          </p:nvPr>
        </p:nvSpPr>
        <p:spPr>
          <a:prstGeom prst="rect">
            <a:avLst/>
          </a:prstGeom>
        </p:spPr>
        <p:txBody>
          <a:bodyPr/>
          <a:lstStyle/>
          <a:p>
            <a:pPr/>
            <a:r>
              <a:t>Title Text</a:t>
            </a:r>
          </a:p>
        </p:txBody>
      </p:sp>
      <p:sp>
        <p:nvSpPr>
          <p:cNvPr id="93"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xfrm>
            <a:off x="8396183" y="6391594"/>
            <a:ext cx="290618" cy="294637"/>
          </a:xfrm>
          <a:prstGeom prst="rect">
            <a:avLst/>
          </a:prstGeom>
        </p:spPr>
        <p:txBody>
          <a:bodyPr/>
          <a:lstStyle>
            <a:lvl1pPr algn="r">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01" name="Title Text"/>
          <p:cNvSpPr txBox="1"/>
          <p:nvPr>
            <p:ph type="title"/>
          </p:nvPr>
        </p:nvSpPr>
        <p:spPr>
          <a:prstGeom prst="rect">
            <a:avLst/>
          </a:prstGeom>
        </p:spPr>
        <p:txBody>
          <a:bodyPr/>
          <a:lstStyle/>
          <a:p>
            <a:pPr/>
            <a:r>
              <a:t>Title Text</a:t>
            </a:r>
          </a:p>
        </p:txBody>
      </p:sp>
      <p:sp>
        <p:nvSpPr>
          <p:cNvPr id="10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3" name="Slide Number"/>
          <p:cNvSpPr txBox="1"/>
          <p:nvPr>
            <p:ph type="sldNum" sz="quarter" idx="2"/>
          </p:nvPr>
        </p:nvSpPr>
        <p:spPr>
          <a:xfrm>
            <a:off x="8396183" y="6391594"/>
            <a:ext cx="290618" cy="294637"/>
          </a:xfrm>
          <a:prstGeom prst="rect">
            <a:avLst/>
          </a:prstGeom>
        </p:spPr>
        <p:txBody>
          <a:bodyPr/>
          <a:lstStyle>
            <a:lvl1pPr algn="r">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0" name="Title Text"/>
          <p:cNvSpPr txBox="1"/>
          <p:nvPr>
            <p:ph type="title"/>
          </p:nvPr>
        </p:nvSpPr>
        <p:spPr>
          <a:prstGeom prst="rect">
            <a:avLst/>
          </a:prstGeom>
        </p:spPr>
        <p:txBody>
          <a:bodyPr/>
          <a:lstStyle/>
          <a:p>
            <a:pPr/>
            <a:r>
              <a:t>Title Text</a:t>
            </a:r>
          </a:p>
        </p:txBody>
      </p:sp>
      <p:sp>
        <p:nvSpPr>
          <p:cNvPr id="11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12" name="Slide Number"/>
          <p:cNvSpPr txBox="1"/>
          <p:nvPr>
            <p:ph type="sldNum" sz="quarter" idx="2"/>
          </p:nvPr>
        </p:nvSpPr>
        <p:spPr>
          <a:xfrm>
            <a:off x="8396183" y="6391594"/>
            <a:ext cx="290618" cy="294637"/>
          </a:xfrm>
          <a:prstGeom prst="rect">
            <a:avLst/>
          </a:prstGeom>
        </p:spPr>
        <p:txBody>
          <a:bodyPr/>
          <a:lstStyle>
            <a:lvl1pPr algn="r">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9" name="Rectangle"/>
          <p:cNvSpPr/>
          <p:nvPr/>
        </p:nvSpPr>
        <p:spPr>
          <a:xfrm>
            <a:off x="0" y="0"/>
            <a:ext cx="762000" cy="6858000"/>
          </a:xfrm>
          <a:prstGeom prst="rect">
            <a:avLst/>
          </a:prstGeom>
          <a:solidFill>
            <a:srgbClr val="808080"/>
          </a:solidFill>
          <a:ln w="12700">
            <a:miter lim="400000"/>
          </a:ln>
        </p:spPr>
        <p:txBody>
          <a:bodyPr lIns="45718" tIns="45718" rIns="45718" bIns="45718" anchor="ctr"/>
          <a:lstStyle/>
          <a:p>
            <a:pPr>
              <a:defRPr sz="1800">
                <a:latin typeface="+mn-lt"/>
                <a:ea typeface="+mn-ea"/>
                <a:cs typeface="+mn-cs"/>
                <a:sym typeface="Calibri"/>
              </a:defRPr>
            </a:pPr>
          </a:p>
        </p:txBody>
      </p:sp>
      <p:sp>
        <p:nvSpPr>
          <p:cNvPr id="120" name="Rounded Rectangle"/>
          <p:cNvSpPr/>
          <p:nvPr/>
        </p:nvSpPr>
        <p:spPr>
          <a:xfrm>
            <a:off x="763587" y="762000"/>
            <a:ext cx="5108577" cy="609600"/>
          </a:xfrm>
          <a:prstGeom prst="roundRect">
            <a:avLst>
              <a:gd name="adj" fmla="val 50000"/>
            </a:avLst>
          </a:prstGeom>
          <a:solidFill>
            <a:srgbClr val="FFFFFF"/>
          </a:solidFill>
          <a:ln w="12700">
            <a:miter lim="400000"/>
          </a:ln>
        </p:spPr>
        <p:txBody>
          <a:bodyPr lIns="45718" tIns="45718" rIns="45718" bIns="45718" anchor="ctr"/>
          <a:lstStyle/>
          <a:p>
            <a:pPr>
              <a:defRPr sz="1800">
                <a:latin typeface="+mn-lt"/>
                <a:ea typeface="+mn-ea"/>
                <a:cs typeface="+mn-cs"/>
                <a:sym typeface="Calibri"/>
              </a:defRPr>
            </a:pPr>
          </a:p>
        </p:txBody>
      </p:sp>
      <p:pic>
        <p:nvPicPr>
          <p:cNvPr id="121" name="image.png" descr="image.png"/>
          <p:cNvPicPr>
            <a:picLocks noChangeAspect="1"/>
          </p:cNvPicPr>
          <p:nvPr/>
        </p:nvPicPr>
        <p:blipFill>
          <a:blip r:embed="rId2">
            <a:extLst/>
          </a:blip>
          <a:stretch>
            <a:fillRect/>
          </a:stretch>
        </p:blipFill>
        <p:spPr>
          <a:xfrm>
            <a:off x="0" y="6096000"/>
            <a:ext cx="895350" cy="762000"/>
          </a:xfrm>
          <a:prstGeom prst="rect">
            <a:avLst/>
          </a:prstGeom>
          <a:ln w="12700">
            <a:miter lim="400000"/>
          </a:ln>
        </p:spPr>
      </p:pic>
      <p:sp>
        <p:nvSpPr>
          <p:cNvPr id="122" name="Line"/>
          <p:cNvSpPr/>
          <p:nvPr/>
        </p:nvSpPr>
        <p:spPr>
          <a:xfrm>
            <a:off x="1000124" y="990597"/>
            <a:ext cx="7872415" cy="1592"/>
          </a:xfrm>
          <a:prstGeom prst="line">
            <a:avLst/>
          </a:prstGeom>
          <a:ln w="127080">
            <a:solidFill>
              <a:srgbClr val="000066"/>
            </a:solidFill>
            <a:miter/>
          </a:ln>
        </p:spPr>
        <p:txBody>
          <a:bodyPr lIns="45718" tIns="45718" rIns="45718" bIns="45718"/>
          <a:lstStyle/>
          <a:p>
            <a:pPr/>
          </a:p>
        </p:txBody>
      </p:sp>
      <p:sp>
        <p:nvSpPr>
          <p:cNvPr id="123" name="Rectangle"/>
          <p:cNvSpPr/>
          <p:nvPr/>
        </p:nvSpPr>
        <p:spPr>
          <a:xfrm>
            <a:off x="0" y="0"/>
            <a:ext cx="765175" cy="6856413"/>
          </a:xfrm>
          <a:prstGeom prst="rect">
            <a:avLst/>
          </a:prstGeom>
          <a:solidFill>
            <a:srgbClr val="000080"/>
          </a:solidFill>
          <a:ln w="9360">
            <a:solidFill>
              <a:srgbClr val="003366"/>
            </a:solidFill>
          </a:ln>
        </p:spPr>
        <p:txBody>
          <a:bodyPr lIns="45718" tIns="45718" rIns="45718" bIns="45718" anchor="ctr"/>
          <a:lstStyle/>
          <a:p>
            <a:pPr>
              <a:defRPr sz="1800">
                <a:latin typeface="+mn-lt"/>
                <a:ea typeface="+mn-ea"/>
                <a:cs typeface="+mn-cs"/>
                <a:sym typeface="Calibri"/>
              </a:defRPr>
            </a:pPr>
          </a:p>
        </p:txBody>
      </p:sp>
      <p:pic>
        <p:nvPicPr>
          <p:cNvPr id="124" name="image.png" descr="image.png"/>
          <p:cNvPicPr>
            <a:picLocks noChangeAspect="1"/>
          </p:cNvPicPr>
          <p:nvPr/>
        </p:nvPicPr>
        <p:blipFill>
          <a:blip r:embed="rId3">
            <a:extLst/>
          </a:blip>
          <a:stretch>
            <a:fillRect/>
          </a:stretch>
        </p:blipFill>
        <p:spPr>
          <a:xfrm>
            <a:off x="15875" y="6096000"/>
            <a:ext cx="912813" cy="760413"/>
          </a:xfrm>
          <a:prstGeom prst="rect">
            <a:avLst/>
          </a:prstGeom>
          <a:ln w="12700">
            <a:miter lim="400000"/>
          </a:ln>
        </p:spPr>
      </p:pic>
      <p:sp>
        <p:nvSpPr>
          <p:cNvPr id="125" name="Slide Number"/>
          <p:cNvSpPr txBox="1"/>
          <p:nvPr>
            <p:ph type="sldNum" sz="quarter" idx="2"/>
          </p:nvPr>
        </p:nvSpPr>
        <p:spPr>
          <a:xfrm>
            <a:off x="8582092" y="6400800"/>
            <a:ext cx="284097" cy="289243"/>
          </a:xfrm>
          <a:prstGeom prst="rect">
            <a:avLst/>
          </a:prstGeom>
        </p:spPr>
        <p:txBody>
          <a:bodyPr lIns="46798" tIns="46798" rIns="46798" bIns="46798" anchor="t"/>
          <a:lstStyle>
            <a:lvl1pPr algn="r" defTabSz="457200">
              <a:defRPr sz="1400">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0" name="Rectangle"/>
          <p:cNvSpPr/>
          <p:nvPr/>
        </p:nvSpPr>
        <p:spPr>
          <a:xfrm>
            <a:off x="715961" y="0"/>
            <a:ext cx="7666040" cy="381000"/>
          </a:xfrm>
          <a:prstGeom prst="rect">
            <a:avLst/>
          </a:prstGeom>
          <a:solidFill>
            <a:srgbClr val="AD0101"/>
          </a:solidFill>
          <a:ln w="12700">
            <a:miter lim="400000"/>
          </a:ln>
        </p:spPr>
        <p:txBody>
          <a:bodyPr lIns="45718" tIns="45718" rIns="45718" bIns="45718" anchor="ctr"/>
          <a:lstStyle/>
          <a:p>
            <a:pPr algn="ctr">
              <a:defRPr sz="1800">
                <a:solidFill>
                  <a:srgbClr val="FFFFFF"/>
                </a:solidFill>
                <a:latin typeface="Times New Roman"/>
                <a:ea typeface="Times New Roman"/>
                <a:cs typeface="Times New Roman"/>
                <a:sym typeface="Times New Roman"/>
              </a:defRPr>
            </a:pPr>
          </a:p>
        </p:txBody>
      </p:sp>
      <p:sp>
        <p:nvSpPr>
          <p:cNvPr id="21" name="Rectangle"/>
          <p:cNvSpPr/>
          <p:nvPr/>
        </p:nvSpPr>
        <p:spPr>
          <a:xfrm>
            <a:off x="715961" y="6172200"/>
            <a:ext cx="7666040" cy="46038"/>
          </a:xfrm>
          <a:prstGeom prst="rect">
            <a:avLst/>
          </a:prstGeom>
          <a:solidFill>
            <a:srgbClr val="AD0101"/>
          </a:solidFill>
          <a:ln w="12700">
            <a:miter lim="400000"/>
          </a:ln>
        </p:spPr>
        <p:txBody>
          <a:bodyPr lIns="45718" tIns="45718" rIns="45718" bIns="45718" anchor="ctr"/>
          <a:lstStyle/>
          <a:p>
            <a:pPr algn="ctr">
              <a:defRPr sz="1800">
                <a:solidFill>
                  <a:srgbClr val="FFFFFF"/>
                </a:solidFill>
                <a:latin typeface="Times New Roman"/>
                <a:ea typeface="Times New Roman"/>
                <a:cs typeface="Times New Roman"/>
                <a:sym typeface="Times New Roman"/>
              </a:defRPr>
            </a:pPr>
          </a:p>
        </p:txBody>
      </p:sp>
      <p:pic>
        <p:nvPicPr>
          <p:cNvPr id="22" name="image.png" descr="image.png"/>
          <p:cNvPicPr>
            <a:picLocks noChangeAspect="1"/>
          </p:cNvPicPr>
          <p:nvPr/>
        </p:nvPicPr>
        <p:blipFill>
          <a:blip r:embed="rId2">
            <a:extLst/>
          </a:blip>
          <a:stretch>
            <a:fillRect/>
          </a:stretch>
        </p:blipFill>
        <p:spPr>
          <a:xfrm>
            <a:off x="14287" y="6096000"/>
            <a:ext cx="839788" cy="760413"/>
          </a:xfrm>
          <a:prstGeom prst="rect">
            <a:avLst/>
          </a:prstGeom>
          <a:ln w="12700">
            <a:miter lim="400000"/>
          </a:ln>
        </p:spPr>
      </p:pic>
      <p:sp>
        <p:nvSpPr>
          <p:cNvPr id="23" name="Slide Number"/>
          <p:cNvSpPr txBox="1"/>
          <p:nvPr>
            <p:ph type="sldNum" sz="quarter" idx="2"/>
          </p:nvPr>
        </p:nvSpPr>
        <p:spPr>
          <a:xfrm>
            <a:off x="6553200" y="6132831"/>
            <a:ext cx="423819" cy="4470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0" name="Rectangle"/>
          <p:cNvSpPr/>
          <p:nvPr/>
        </p:nvSpPr>
        <p:spPr>
          <a:xfrm>
            <a:off x="-2" y="0"/>
            <a:ext cx="703267" cy="6856413"/>
          </a:xfrm>
          <a:prstGeom prst="rect">
            <a:avLst/>
          </a:prstGeom>
          <a:solidFill>
            <a:srgbClr val="000080"/>
          </a:solidFill>
          <a:ln w="9360">
            <a:solidFill>
              <a:srgbClr val="003366"/>
            </a:solidFill>
          </a:ln>
        </p:spPr>
        <p:txBody>
          <a:bodyPr lIns="45718" tIns="45718" rIns="45718" bIns="45718" anchor="ctr"/>
          <a:lstStyle/>
          <a:p>
            <a:pPr>
              <a:defRPr sz="1800">
                <a:latin typeface="+mn-lt"/>
                <a:ea typeface="+mn-ea"/>
                <a:cs typeface="+mn-cs"/>
                <a:sym typeface="Calibri"/>
              </a:defRPr>
            </a:pPr>
          </a:p>
        </p:txBody>
      </p:sp>
      <p:pic>
        <p:nvPicPr>
          <p:cNvPr id="31" name="image.png" descr="image.png"/>
          <p:cNvPicPr>
            <a:picLocks noChangeAspect="1"/>
          </p:cNvPicPr>
          <p:nvPr/>
        </p:nvPicPr>
        <p:blipFill>
          <a:blip r:embed="rId2">
            <a:extLst/>
          </a:blip>
          <a:stretch>
            <a:fillRect/>
          </a:stretch>
        </p:blipFill>
        <p:spPr>
          <a:xfrm>
            <a:off x="14287" y="6096000"/>
            <a:ext cx="839788" cy="760413"/>
          </a:xfrm>
          <a:prstGeom prst="rect">
            <a:avLst/>
          </a:prstGeom>
          <a:ln w="12700">
            <a:miter lim="400000"/>
          </a:ln>
        </p:spPr>
      </p:pic>
      <p:sp>
        <p:nvSpPr>
          <p:cNvPr id="32" name="Line"/>
          <p:cNvSpPr/>
          <p:nvPr/>
        </p:nvSpPr>
        <p:spPr>
          <a:xfrm>
            <a:off x="681036" y="1524000"/>
            <a:ext cx="8005766" cy="0"/>
          </a:xfrm>
          <a:prstGeom prst="line">
            <a:avLst/>
          </a:prstGeom>
          <a:ln w="127080">
            <a:solidFill>
              <a:srgbClr val="000066"/>
            </a:solidFill>
            <a:miter/>
          </a:ln>
        </p:spPr>
        <p:txBody>
          <a:bodyPr lIns="45718" tIns="45718" rIns="45718" bIns="45718"/>
          <a:lstStyle/>
          <a:p>
            <a:pPr/>
          </a:p>
        </p:txBody>
      </p:sp>
      <p:sp>
        <p:nvSpPr>
          <p:cNvPr id="33" name="Slide Number"/>
          <p:cNvSpPr txBox="1"/>
          <p:nvPr>
            <p:ph type="sldNum" sz="quarter" idx="2"/>
          </p:nvPr>
        </p:nvSpPr>
        <p:spPr>
          <a:xfrm>
            <a:off x="6553200" y="6132831"/>
            <a:ext cx="423819" cy="4470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40" name="Title Text"/>
          <p:cNvSpPr txBox="1"/>
          <p:nvPr>
            <p:ph type="title"/>
          </p:nvPr>
        </p:nvSpPr>
        <p:spPr>
          <a:prstGeom prst="rect">
            <a:avLst/>
          </a:prstGeom>
        </p:spPr>
        <p:txBody>
          <a:bodyPr/>
          <a:lstStyle/>
          <a:p>
            <a:pPr/>
            <a:r>
              <a:t>Title Text</a:t>
            </a:r>
          </a:p>
        </p:txBody>
      </p:sp>
      <p:sp>
        <p:nvSpPr>
          <p:cNvPr id="4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2" name="Slide Number"/>
          <p:cNvSpPr txBox="1"/>
          <p:nvPr>
            <p:ph type="sldNum" sz="quarter" idx="2"/>
          </p:nvPr>
        </p:nvSpPr>
        <p:spPr>
          <a:xfrm>
            <a:off x="8396183" y="6391594"/>
            <a:ext cx="290618" cy="294637"/>
          </a:xfrm>
          <a:prstGeom prst="rect">
            <a:avLst/>
          </a:prstGeom>
        </p:spPr>
        <p:txBody>
          <a:bodyPr/>
          <a:lstStyle>
            <a:lvl1pPr algn="r">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49" name="Title Text"/>
          <p:cNvSpPr txBox="1"/>
          <p:nvPr>
            <p:ph type="title"/>
          </p:nvPr>
        </p:nvSpPr>
        <p:spPr>
          <a:prstGeom prst="rect">
            <a:avLst/>
          </a:prstGeom>
        </p:spPr>
        <p:txBody>
          <a:bodyPr/>
          <a:lstStyle/>
          <a:p>
            <a:pPr/>
            <a:r>
              <a:t>Title Text</a:t>
            </a:r>
          </a:p>
        </p:txBody>
      </p:sp>
      <p:sp>
        <p:nvSpPr>
          <p:cNvPr id="50"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1" name="Slide Number"/>
          <p:cNvSpPr txBox="1"/>
          <p:nvPr>
            <p:ph type="sldNum" sz="quarter" idx="2"/>
          </p:nvPr>
        </p:nvSpPr>
        <p:spPr>
          <a:xfrm>
            <a:off x="8396183" y="6391594"/>
            <a:ext cx="290618" cy="294637"/>
          </a:xfrm>
          <a:prstGeom prst="rect">
            <a:avLst/>
          </a:prstGeom>
        </p:spPr>
        <p:txBody>
          <a:bodyPr/>
          <a:lstStyle>
            <a:lvl1pPr algn="r">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58" name="Title Text"/>
          <p:cNvSpPr txBox="1"/>
          <p:nvPr>
            <p:ph type="title"/>
          </p:nvPr>
        </p:nvSpPr>
        <p:spPr>
          <a:prstGeom prst="rect">
            <a:avLst/>
          </a:prstGeom>
        </p:spPr>
        <p:txBody>
          <a:bodyPr/>
          <a:lstStyle/>
          <a:p>
            <a:pPr/>
            <a:r>
              <a:t>Title Text</a:t>
            </a:r>
          </a:p>
        </p:txBody>
      </p:sp>
      <p:sp>
        <p:nvSpPr>
          <p:cNvPr id="5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0" name="Slide Number"/>
          <p:cNvSpPr txBox="1"/>
          <p:nvPr>
            <p:ph type="sldNum" sz="quarter" idx="2"/>
          </p:nvPr>
        </p:nvSpPr>
        <p:spPr>
          <a:xfrm>
            <a:off x="8396183" y="6391594"/>
            <a:ext cx="290618" cy="294637"/>
          </a:xfrm>
          <a:prstGeom prst="rect">
            <a:avLst/>
          </a:prstGeom>
        </p:spPr>
        <p:txBody>
          <a:bodyPr/>
          <a:lstStyle>
            <a:lvl1pPr algn="r">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67" name="Title Text"/>
          <p:cNvSpPr txBox="1"/>
          <p:nvPr>
            <p:ph type="title"/>
          </p:nvPr>
        </p:nvSpPr>
        <p:spPr>
          <a:prstGeom prst="rect">
            <a:avLst/>
          </a:prstGeom>
        </p:spPr>
        <p:txBody>
          <a:bodyPr/>
          <a:lstStyle/>
          <a:p>
            <a:pPr/>
            <a:r>
              <a:t>Title Text</a:t>
            </a:r>
          </a:p>
        </p:txBody>
      </p:sp>
      <p:sp>
        <p:nvSpPr>
          <p:cNvPr id="6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9" name="Slide Number"/>
          <p:cNvSpPr txBox="1"/>
          <p:nvPr>
            <p:ph type="sldNum" sz="quarter" idx="2"/>
          </p:nvPr>
        </p:nvSpPr>
        <p:spPr>
          <a:xfrm>
            <a:off x="8396183" y="6391594"/>
            <a:ext cx="290618" cy="294637"/>
          </a:xfrm>
          <a:prstGeom prst="rect">
            <a:avLst/>
          </a:prstGeom>
        </p:spPr>
        <p:txBody>
          <a:bodyPr/>
          <a:lstStyle>
            <a:lvl1pPr algn="r">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76" name="Slide Number"/>
          <p:cNvSpPr txBox="1"/>
          <p:nvPr>
            <p:ph type="sldNum" sz="quarter" idx="2"/>
          </p:nvPr>
        </p:nvSpPr>
        <p:spPr>
          <a:xfrm>
            <a:off x="8396183" y="6391594"/>
            <a:ext cx="290618" cy="294637"/>
          </a:xfrm>
          <a:prstGeom prst="rect">
            <a:avLst/>
          </a:prstGeom>
        </p:spPr>
        <p:txBody>
          <a:bodyPr/>
          <a:lstStyle>
            <a:lvl1pPr algn="r">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83" name="Title Text"/>
          <p:cNvSpPr txBox="1"/>
          <p:nvPr>
            <p:ph type="title"/>
          </p:nvPr>
        </p:nvSpPr>
        <p:spPr>
          <a:prstGeom prst="rect">
            <a:avLst/>
          </a:prstGeom>
        </p:spPr>
        <p:txBody>
          <a:bodyPr/>
          <a:lstStyle/>
          <a:p>
            <a:pPr/>
            <a:r>
              <a:t>Title Text</a:t>
            </a:r>
          </a:p>
        </p:txBody>
      </p:sp>
      <p:sp>
        <p:nvSpPr>
          <p:cNvPr id="84"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xfrm>
            <a:off x="8396183" y="6391594"/>
            <a:ext cx="290618" cy="294637"/>
          </a:xfrm>
          <a:prstGeom prst="rect">
            <a:avLst/>
          </a:prstGeom>
        </p:spPr>
        <p:txBody>
          <a:bodyPr/>
          <a:lstStyle>
            <a:lvl1pPr algn="r">
              <a:defRPr sz="1400"/>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5"/>
            <a:ext cx="8229600" cy="114300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553200" y="6315394"/>
            <a:ext cx="423819" cy="447037"/>
          </a:xfrm>
          <a:prstGeom prst="rect">
            <a:avLst/>
          </a:prstGeom>
          <a:ln w="12700">
            <a:miter lim="400000"/>
          </a:ln>
        </p:spPr>
        <p:txBody>
          <a:bodyPr wrap="none" lIns="45718" tIns="45718" rIns="45718" bIns="45718" anchor="ctr">
            <a:spAutoFit/>
          </a:bodyPr>
          <a:lstStyle>
            <a:lvl1pPr>
              <a:defRPr>
                <a:latin typeface="+mn-lt"/>
                <a:ea typeface="+mn-ea"/>
                <a:cs typeface="+mn-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1" baseline="0" cap="none" i="0" spc="0" strike="noStrike" sz="3200" u="none">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1" baseline="0" cap="none" i="0" spc="0" strike="noStrike" sz="3200" u="none">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1" baseline="0" cap="none" i="0" spc="0" strike="noStrike" sz="3200" u="none">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1" baseline="0" cap="none" i="0" spc="0" strike="noStrike" sz="3200" u="none">
          <a:ln>
            <a:noFill/>
          </a:ln>
          <a:solidFill>
            <a:srgbClr val="000000"/>
          </a:solidFill>
          <a:uFillTx/>
          <a:latin typeface="+mn-lt"/>
          <a:ea typeface="+mn-ea"/>
          <a:cs typeface="+mn-cs"/>
          <a:sym typeface="Calibri"/>
        </a:defRPr>
      </a:lvl4pPr>
      <a:lvl5pPr marL="2235200" marR="0" indent="-406400" algn="l" defTabSz="914400" rtl="0" latinLnBrk="0">
        <a:lnSpc>
          <a:spcPct val="100000"/>
        </a:lnSpc>
        <a:spcBef>
          <a:spcPts val="700"/>
        </a:spcBef>
        <a:spcAft>
          <a:spcPts val="0"/>
        </a:spcAft>
        <a:buClrTx/>
        <a:buSzPct val="100000"/>
        <a:buFont typeface="Arial"/>
        <a:buChar char="»"/>
        <a:tabLst/>
        <a:defRPr b="1" baseline="0" cap="none" i="0" spc="0" strike="noStrike" sz="3200" u="none">
          <a:ln>
            <a:noFill/>
          </a:ln>
          <a:solidFill>
            <a:srgbClr val="000000"/>
          </a:solidFill>
          <a:uFillTx/>
          <a:latin typeface="+mn-lt"/>
          <a:ea typeface="+mn-ea"/>
          <a:cs typeface="+mn-cs"/>
          <a:sym typeface="Calibri"/>
        </a:defRPr>
      </a:lvl5pPr>
      <a:lvl6pPr marL="0" marR="0" indent="0" algn="l" defTabSz="914400" rtl="0" latinLnBrk="0">
        <a:lnSpc>
          <a:spcPct val="100000"/>
        </a:lnSpc>
        <a:spcBef>
          <a:spcPts val="700"/>
        </a:spcBef>
        <a:spcAft>
          <a:spcPts val="0"/>
        </a:spcAft>
        <a:buClrTx/>
        <a:buSzTx/>
        <a:buFont typeface="Arial"/>
        <a:buNone/>
        <a:tabLst/>
        <a:defRPr b="1" baseline="0" cap="none" i="0" spc="0" strike="noStrike" sz="3200" u="none">
          <a:ln>
            <a:noFill/>
          </a:ln>
          <a:solidFill>
            <a:srgbClr val="000000"/>
          </a:solidFill>
          <a:uFillTx/>
          <a:latin typeface="+mn-lt"/>
          <a:ea typeface="+mn-ea"/>
          <a:cs typeface="+mn-cs"/>
          <a:sym typeface="Calibri"/>
        </a:defRPr>
      </a:lvl6pPr>
      <a:lvl7pPr marL="0" marR="0" indent="0" algn="l" defTabSz="914400" rtl="0" latinLnBrk="0">
        <a:lnSpc>
          <a:spcPct val="100000"/>
        </a:lnSpc>
        <a:spcBef>
          <a:spcPts val="700"/>
        </a:spcBef>
        <a:spcAft>
          <a:spcPts val="0"/>
        </a:spcAft>
        <a:buClrTx/>
        <a:buSzTx/>
        <a:buFont typeface="Arial"/>
        <a:buNone/>
        <a:tabLst/>
        <a:defRPr b="1" baseline="0" cap="none" i="0" spc="0" strike="noStrike" sz="3200" u="none">
          <a:ln>
            <a:noFill/>
          </a:ln>
          <a:solidFill>
            <a:srgbClr val="000000"/>
          </a:solidFill>
          <a:uFillTx/>
          <a:latin typeface="+mn-lt"/>
          <a:ea typeface="+mn-ea"/>
          <a:cs typeface="+mn-cs"/>
          <a:sym typeface="Calibri"/>
        </a:defRPr>
      </a:lvl7pPr>
      <a:lvl8pPr marL="0" marR="0" indent="0" algn="l" defTabSz="914400" rtl="0" latinLnBrk="0">
        <a:lnSpc>
          <a:spcPct val="100000"/>
        </a:lnSpc>
        <a:spcBef>
          <a:spcPts val="700"/>
        </a:spcBef>
        <a:spcAft>
          <a:spcPts val="0"/>
        </a:spcAft>
        <a:buClrTx/>
        <a:buSzTx/>
        <a:buFont typeface="Arial"/>
        <a:buNone/>
        <a:tabLst/>
        <a:defRPr b="1" baseline="0" cap="none" i="0" spc="0" strike="noStrike" sz="3200" u="none">
          <a:ln>
            <a:noFill/>
          </a:ln>
          <a:solidFill>
            <a:srgbClr val="000000"/>
          </a:solidFill>
          <a:uFillTx/>
          <a:latin typeface="+mn-lt"/>
          <a:ea typeface="+mn-ea"/>
          <a:cs typeface="+mn-cs"/>
          <a:sym typeface="Calibri"/>
        </a:defRPr>
      </a:lvl8pPr>
      <a:lvl9pPr marL="0" marR="0" indent="0" algn="l" defTabSz="914400" rtl="0" latinLnBrk="0">
        <a:lnSpc>
          <a:spcPct val="100000"/>
        </a:lnSpc>
        <a:spcBef>
          <a:spcPts val="700"/>
        </a:spcBef>
        <a:spcAft>
          <a:spcPts val="0"/>
        </a:spcAft>
        <a:buClrTx/>
        <a:buSzTx/>
        <a:buFont typeface="Arial"/>
        <a:buNone/>
        <a:tabLst/>
        <a:defRPr b="1" baseline="0" cap="none" i="0" spc="0" strike="noStrike" sz="3200" u="none">
          <a:ln>
            <a:noFill/>
          </a:ln>
          <a:solidFill>
            <a:srgbClr val="000000"/>
          </a:solidFill>
          <a:uFillTx/>
          <a:latin typeface="+mn-lt"/>
          <a:ea typeface="+mn-ea"/>
          <a:cs typeface="+mn-cs"/>
          <a:sym typeface="Calibri"/>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5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5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7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7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7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7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7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7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8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8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8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8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8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8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8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9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Screen Clipping" descr="Screen Clipping"/>
          <p:cNvPicPr>
            <a:picLocks noChangeAspect="1"/>
          </p:cNvPicPr>
          <p:nvPr/>
        </p:nvPicPr>
        <p:blipFill>
          <a:blip r:embed="rId3">
            <a:extLst/>
          </a:blip>
          <a:stretch>
            <a:fillRect/>
          </a:stretch>
        </p:blipFill>
        <p:spPr>
          <a:xfrm>
            <a:off x="457200" y="381000"/>
            <a:ext cx="7662865" cy="5302250"/>
          </a:xfrm>
          <a:prstGeom prst="rect">
            <a:avLst/>
          </a:prstGeom>
          <a:ln w="12700">
            <a:miter lim="400000"/>
          </a:ln>
        </p:spPr>
      </p:pic>
      <p:sp>
        <p:nvSpPr>
          <p:cNvPr id="135" name="LEAGUE OF WOMEN VOTERS® OF CALIFORNIA EDUCATION FUND…"/>
          <p:cNvSpPr txBox="1"/>
          <p:nvPr/>
        </p:nvSpPr>
        <p:spPr>
          <a:xfrm>
            <a:off x="609600" y="5788024"/>
            <a:ext cx="7772400" cy="9931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1800">
                <a:solidFill>
                  <a:srgbClr val="1F497D"/>
                </a:solidFill>
                <a:latin typeface="Times"/>
                <a:ea typeface="Times"/>
                <a:cs typeface="Times"/>
                <a:sym typeface="Times"/>
              </a:defRPr>
            </a:pPr>
            <a:r>
              <a:t>LEAGUE OF WOMEN VOTERS</a:t>
            </a:r>
            <a:r>
              <a:rPr sz="800"/>
              <a:t>® </a:t>
            </a:r>
            <a:r>
              <a:t>OF CALIFORNIA EDUCATION FUND </a:t>
            </a:r>
          </a:p>
          <a:p>
            <a:pPr algn="ctr">
              <a:defRPr b="1" i="1" sz="2000">
                <a:solidFill>
                  <a:srgbClr val="1F497D"/>
                </a:solidFill>
                <a:latin typeface="Times"/>
                <a:ea typeface="Times"/>
                <a:cs typeface="Times"/>
                <a:sym typeface="Times"/>
              </a:defRPr>
            </a:pPr>
            <a:r>
              <a:t>The League of Women Voters of San Diego</a:t>
            </a:r>
          </a:p>
          <a:p>
            <a:pPr algn="ctr">
              <a:defRPr b="1" i="1" sz="2000">
                <a:solidFill>
                  <a:srgbClr val="1F497D"/>
                </a:solidFill>
                <a:latin typeface="Times"/>
                <a:ea typeface="Times"/>
                <a:cs typeface="Times"/>
                <a:sym typeface="Times"/>
              </a:defRPr>
            </a:pPr>
            <a:r>
              <a:t>Local Issues</a:t>
            </a:r>
          </a:p>
        </p:txBody>
      </p:sp>
      <p:grpSp>
        <p:nvGrpSpPr>
          <p:cNvPr id="138" name="Group"/>
          <p:cNvGrpSpPr/>
          <p:nvPr/>
        </p:nvGrpSpPr>
        <p:grpSpPr>
          <a:xfrm>
            <a:off x="3733800" y="2209800"/>
            <a:ext cx="4419600" cy="1371600"/>
            <a:chOff x="0" y="0"/>
            <a:chExt cx="4419600" cy="1371600"/>
          </a:xfrm>
        </p:grpSpPr>
        <p:sp>
          <p:nvSpPr>
            <p:cNvPr id="136" name="Rectangle"/>
            <p:cNvSpPr/>
            <p:nvPr/>
          </p:nvSpPr>
          <p:spPr>
            <a:xfrm>
              <a:off x="0" y="0"/>
              <a:ext cx="4419600" cy="1371600"/>
            </a:xfrm>
            <a:prstGeom prst="rect">
              <a:avLst/>
            </a:prstGeom>
            <a:solidFill>
              <a:schemeClr val="accent1"/>
            </a:solidFill>
            <a:ln w="25400" cap="flat">
              <a:solidFill>
                <a:srgbClr val="385D8A"/>
              </a:solidFill>
              <a:prstDash val="solid"/>
              <a:round/>
            </a:ln>
            <a:effectLst/>
          </p:spPr>
          <p:txBody>
            <a:bodyPr wrap="square" lIns="45718" tIns="45718" rIns="45718" bIns="45718" numCol="1" anchor="ctr">
              <a:noAutofit/>
            </a:bodyPr>
            <a:lstStyle/>
            <a:p>
              <a:pPr algn="ctr">
                <a:defRPr b="1" sz="1800">
                  <a:solidFill>
                    <a:srgbClr val="FFFFFF"/>
                  </a:solidFill>
                  <a:latin typeface="+mn-lt"/>
                  <a:ea typeface="+mn-ea"/>
                  <a:cs typeface="+mn-cs"/>
                  <a:sym typeface="Calibri"/>
                </a:defRPr>
              </a:pPr>
            </a:p>
          </p:txBody>
        </p:sp>
        <p:sp>
          <p:nvSpPr>
            <p:cNvPr id="137" name="November 6, 2018…"/>
            <p:cNvSpPr txBox="1"/>
            <p:nvPr/>
          </p:nvSpPr>
          <p:spPr>
            <a:xfrm>
              <a:off x="0" y="373378"/>
              <a:ext cx="4419600" cy="6248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lvl1pPr algn="ctr">
                <a:defRPr b="1" sz="1800">
                  <a:solidFill>
                    <a:srgbClr val="FFFFFF"/>
                  </a:solidFill>
                  <a:latin typeface="+mn-lt"/>
                  <a:ea typeface="+mn-ea"/>
                  <a:cs typeface="+mn-cs"/>
                  <a:sym typeface="Calibri"/>
                </a:defRPr>
              </a:lvl1pPr>
              <a:lvl2pPr indent="457200" algn="ctr">
                <a:defRPr b="1" sz="1800">
                  <a:solidFill>
                    <a:srgbClr val="FFFFFF"/>
                  </a:solidFill>
                  <a:latin typeface="+mn-lt"/>
                  <a:ea typeface="+mn-ea"/>
                  <a:cs typeface="+mn-cs"/>
                  <a:sym typeface="Calibri"/>
                </a:defRPr>
              </a:lvl2pPr>
            </a:lstStyle>
            <a:p>
              <a:pPr/>
              <a:r>
                <a:t>November 6, 2018</a:t>
              </a:r>
            </a:p>
            <a:p>
              <a:pPr lvl="1"/>
              <a:r>
                <a:t>GENERAL ELECTION</a:t>
              </a:r>
            </a:p>
          </p:txBody>
        </p:sp>
      </p:gr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What Measure A Would Do"/>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What Measure A Would Do</a:t>
            </a:r>
          </a:p>
        </p:txBody>
      </p:sp>
      <p:sp>
        <p:nvSpPr>
          <p:cNvPr id="181" name="Will change the timelines respecting elections to be in compliance with Federal and State laws.…"/>
          <p:cNvSpPr txBox="1"/>
          <p:nvPr>
            <p:ph type="body" idx="4294967295"/>
          </p:nvPr>
        </p:nvSpPr>
        <p:spPr>
          <a:xfrm>
            <a:off x="685799" y="1752600"/>
            <a:ext cx="7983540" cy="4525963"/>
          </a:xfrm>
          <a:prstGeom prst="rect">
            <a:avLst/>
          </a:prstGeom>
        </p:spPr>
        <p:txBody>
          <a:bodyPr/>
          <a:lstStyle/>
          <a:p>
            <a:pPr>
              <a:lnSpc>
                <a:spcPct val="90000"/>
              </a:lnSpc>
              <a:buChar char="•"/>
              <a:defRPr b="0" sz="3000"/>
            </a:pPr>
            <a:r>
              <a:t>Will change the timelines respecting elections to be in compliance with Federal and State laws. </a:t>
            </a:r>
          </a:p>
          <a:p>
            <a:pPr>
              <a:lnSpc>
                <a:spcPct val="90000"/>
              </a:lnSpc>
              <a:buChar char="•"/>
              <a:defRPr b="0" sz="3000"/>
            </a:pPr>
            <a:r>
              <a:t>It also requires the Charter to recognize the Fire Authority as an organizational unity within the CAO office.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Fiscal Impact"/>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Fiscal Impact</a:t>
            </a:r>
          </a:p>
        </p:txBody>
      </p:sp>
      <p:sp>
        <p:nvSpPr>
          <p:cNvPr id="186" name="Little if any costs."/>
          <p:cNvSpPr txBox="1"/>
          <p:nvPr>
            <p:ph type="body" idx="4294967295"/>
          </p:nvPr>
        </p:nvSpPr>
        <p:spPr>
          <a:xfrm>
            <a:off x="990600" y="1600200"/>
            <a:ext cx="7696200" cy="4525963"/>
          </a:xfrm>
          <a:prstGeom prst="rect">
            <a:avLst/>
          </a:prstGeom>
        </p:spPr>
        <p:txBody>
          <a:bodyPr/>
          <a:lstStyle>
            <a:lvl1pPr>
              <a:buChar char="•"/>
              <a:defRPr b="0"/>
            </a:lvl1pPr>
          </a:lstStyle>
          <a:p>
            <a:pPr/>
            <a:r>
              <a:t>Little if any costs.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Measure A Supporters Say:"/>
          <p:cNvSpPr txBox="1"/>
          <p:nvPr>
            <p:ph type="title" idx="4294967295"/>
          </p:nvPr>
        </p:nvSpPr>
        <p:spPr>
          <a:xfrm>
            <a:off x="762000" y="3047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A Supporters Say:</a:t>
            </a:r>
          </a:p>
        </p:txBody>
      </p:sp>
      <p:sp>
        <p:nvSpPr>
          <p:cNvPr id="191" name="The Board of Supervisors put this on the ballot to clear up the method of filling vacancies for the BOS office."/>
          <p:cNvSpPr txBox="1"/>
          <p:nvPr>
            <p:ph type="body" idx="4294967295"/>
          </p:nvPr>
        </p:nvSpPr>
        <p:spPr>
          <a:xfrm>
            <a:off x="885030" y="1549400"/>
            <a:ext cx="7983540" cy="5029200"/>
          </a:xfrm>
          <a:prstGeom prst="rect">
            <a:avLst/>
          </a:prstGeom>
        </p:spPr>
        <p:txBody>
          <a:bodyPr/>
          <a:lstStyle>
            <a:lvl1pPr>
              <a:buChar char="•"/>
              <a:defRPr b="0"/>
            </a:lvl1pPr>
          </a:lstStyle>
          <a:p>
            <a:pPr/>
            <a:r>
              <a:t>The Board of Supervisors put this on the ballot to clear up the method of filling vacancies for the BOS office.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Measure A Opponents Say:"/>
          <p:cNvSpPr txBox="1"/>
          <p:nvPr>
            <p:ph type="title" idx="4294967295"/>
          </p:nvPr>
        </p:nvSpPr>
        <p:spPr>
          <a:xfrm>
            <a:off x="762000" y="3809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A Opponents Say:</a:t>
            </a:r>
          </a:p>
        </p:txBody>
      </p:sp>
      <p:sp>
        <p:nvSpPr>
          <p:cNvPr id="196" name="There is none recorded."/>
          <p:cNvSpPr txBox="1"/>
          <p:nvPr>
            <p:ph type="body" idx="4294967295"/>
          </p:nvPr>
        </p:nvSpPr>
        <p:spPr>
          <a:xfrm>
            <a:off x="703261" y="1600200"/>
            <a:ext cx="7983540" cy="4525963"/>
          </a:xfrm>
          <a:prstGeom prst="rect">
            <a:avLst/>
          </a:prstGeom>
        </p:spPr>
        <p:txBody>
          <a:bodyPr/>
          <a:lstStyle>
            <a:lvl1pPr>
              <a:buChar char="•"/>
              <a:defRPr b="0"/>
            </a:lvl1pPr>
          </a:lstStyle>
          <a:p>
            <a:pPr/>
            <a:r>
              <a:t>There is none recorded.</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Measure A: Yes or No?"/>
          <p:cNvSpPr txBox="1"/>
          <p:nvPr/>
        </p:nvSpPr>
        <p:spPr>
          <a:xfrm>
            <a:off x="1019175" y="244474"/>
            <a:ext cx="6870700" cy="58489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3500">
                <a:solidFill>
                  <a:srgbClr val="953735"/>
                </a:solidFill>
                <a:latin typeface="Arial"/>
                <a:ea typeface="Arial"/>
                <a:cs typeface="Arial"/>
                <a:sym typeface="Arial"/>
              </a:defRPr>
            </a:lvl1pPr>
          </a:lstStyle>
          <a:p>
            <a:pPr/>
            <a:r>
              <a:t>Measure A: Yes or No?</a:t>
            </a:r>
          </a:p>
        </p:txBody>
      </p:sp>
      <p:sp>
        <p:nvSpPr>
          <p:cNvPr id="201" name="A Yes vote means you want this update.…"/>
          <p:cNvSpPr txBox="1"/>
          <p:nvPr/>
        </p:nvSpPr>
        <p:spPr>
          <a:xfrm>
            <a:off x="1382711" y="1600199"/>
            <a:ext cx="8218490" cy="18186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400"/>
              </a:spcBef>
              <a:defRPr sz="2800">
                <a:solidFill>
                  <a:srgbClr val="254061"/>
                </a:solidFill>
                <a:latin typeface="+mn-lt"/>
                <a:ea typeface="+mn-ea"/>
                <a:cs typeface="+mn-cs"/>
                <a:sym typeface="Calibri"/>
              </a:defRPr>
            </a:pPr>
            <a:r>
              <a:t>A </a:t>
            </a:r>
            <a:r>
              <a:rPr>
                <a:solidFill>
                  <a:schemeClr val="accent3">
                    <a:satOff val="-6373"/>
                    <a:lumOff val="-10823"/>
                  </a:schemeClr>
                </a:solidFill>
              </a:rPr>
              <a:t>Yes</a:t>
            </a:r>
            <a:r>
              <a:t> vote means you want this update.</a:t>
            </a:r>
          </a:p>
          <a:p>
            <a:pPr defTabSz="457200">
              <a:spcBef>
                <a:spcPts val="400"/>
              </a:spcBef>
              <a:defRPr sz="2800">
                <a:solidFill>
                  <a:srgbClr val="254061"/>
                </a:solidFill>
                <a:latin typeface="+mn-lt"/>
                <a:ea typeface="+mn-ea"/>
                <a:cs typeface="+mn-cs"/>
                <a:sym typeface="Calibri"/>
              </a:defRPr>
            </a:pPr>
          </a:p>
          <a:p>
            <a:pPr defTabSz="457200">
              <a:spcBef>
                <a:spcPts val="400"/>
              </a:spcBef>
              <a:defRPr sz="2800">
                <a:solidFill>
                  <a:srgbClr val="254061"/>
                </a:solidFill>
                <a:latin typeface="+mn-lt"/>
                <a:ea typeface="+mn-ea"/>
                <a:cs typeface="+mn-cs"/>
                <a:sym typeface="Calibri"/>
              </a:defRPr>
            </a:pPr>
            <a:r>
              <a:t>A </a:t>
            </a:r>
            <a:r>
              <a:rPr>
                <a:solidFill>
                  <a:schemeClr val="accent2"/>
                </a:solidFill>
              </a:rPr>
              <a:t>No</a:t>
            </a:r>
            <a:r>
              <a:t> vote means to want it to stay the way it is now.</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Measure B  Should the Charter of San Diego County be amended to direct a redistricting commission to maintain the current practice of establishing boundaries where at least 3 districts will include unincorporated territory, with at least 2 of them predominately outside incorporated cities.…"/>
          <p:cNvSpPr txBox="1"/>
          <p:nvPr>
            <p:ph type="title" idx="4294967295"/>
          </p:nvPr>
        </p:nvSpPr>
        <p:spPr>
          <a:xfrm>
            <a:off x="685799" y="1148308"/>
            <a:ext cx="7288215" cy="4415136"/>
          </a:xfrm>
          <a:prstGeom prst="rect">
            <a:avLst/>
          </a:prstGeom>
        </p:spPr>
        <p:txBody>
          <a:bodyPr/>
          <a:lstStyle/>
          <a:p>
            <a:pPr defTabSz="457200">
              <a:defRPr b="1" sz="2700"/>
            </a:pPr>
            <a:r>
              <a:t>Measure B</a:t>
            </a:r>
            <a:br/>
            <a:br/>
            <a:r>
              <a:t>Should the Charter of San Diego County be amended to direct a redistricting commission to maintain the current practice of establishing boundaries where at least 3 districts will include unincorporated territory, with at least 2 of them predominately outside incorporated cities. </a:t>
            </a:r>
          </a:p>
          <a:p>
            <a:pPr defTabSz="457200">
              <a:defRPr b="1" sz="2100"/>
            </a:pPr>
            <a:r>
              <a:t>(An amendment to the SD County Charter)</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208" name="Currently the Board of Supervisors’ practice is to have at least two of the districts to include predominately the unincorporated areas and a unincorporated area be part of a third district.  Because the County will now be redistricted by a redistricting commission, this will ensure that this practice is continued by the commission."/>
          <p:cNvSpPr txBox="1"/>
          <p:nvPr>
            <p:ph type="body" idx="4294967295"/>
          </p:nvPr>
        </p:nvSpPr>
        <p:spPr>
          <a:xfrm>
            <a:off x="761999" y="1828800"/>
            <a:ext cx="7983540" cy="4525963"/>
          </a:xfrm>
          <a:prstGeom prst="rect">
            <a:avLst/>
          </a:prstGeom>
        </p:spPr>
        <p:txBody>
          <a:bodyPr/>
          <a:lstStyle>
            <a:lvl1pPr>
              <a:lnSpc>
                <a:spcPct val="80000"/>
              </a:lnSpc>
              <a:spcBef>
                <a:spcPts val="600"/>
              </a:spcBef>
              <a:buChar char="•"/>
              <a:defRPr b="0" sz="3100"/>
            </a:lvl1pPr>
          </a:lstStyle>
          <a:p>
            <a:pPr/>
            <a:r>
              <a:t>Currently the Board of Supervisors’ practice is to have at least two of the districts to include predominately the unincorporated areas and a unincorporated area be part of a third district.  Because the County will now be redistricted by a redistricting commission, this will ensure that this practice is continued by the commission.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What Measure B Would Do"/>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What Measure B Would Do</a:t>
            </a:r>
          </a:p>
        </p:txBody>
      </p:sp>
      <p:sp>
        <p:nvSpPr>
          <p:cNvPr id="213" name="This would ensure that the unincorporated areas still get a strong representation at the Board of Supervisors."/>
          <p:cNvSpPr txBox="1"/>
          <p:nvPr>
            <p:ph type="body" idx="4294967295"/>
          </p:nvPr>
        </p:nvSpPr>
        <p:spPr>
          <a:xfrm>
            <a:off x="703261" y="1722435"/>
            <a:ext cx="7983540" cy="4525965"/>
          </a:xfrm>
          <a:prstGeom prst="rect">
            <a:avLst/>
          </a:prstGeom>
        </p:spPr>
        <p:txBody>
          <a:bodyPr/>
          <a:lstStyle>
            <a:lvl1pPr>
              <a:buChar char="•"/>
              <a:defRPr b="0"/>
            </a:lvl1pPr>
          </a:lstStyle>
          <a:p>
            <a:pPr/>
            <a:r>
              <a:t>This would ensure that the unincorporated areas still get a strong representation at the Board of Supervisors.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Fiscal Impact"/>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Fiscal Impact</a:t>
            </a:r>
          </a:p>
        </p:txBody>
      </p:sp>
      <p:sp>
        <p:nvSpPr>
          <p:cNvPr id="218" name="Little, if any."/>
          <p:cNvSpPr txBox="1"/>
          <p:nvPr>
            <p:ph type="body" idx="4294967295"/>
          </p:nvPr>
        </p:nvSpPr>
        <p:spPr>
          <a:xfrm>
            <a:off x="685799" y="1676400"/>
            <a:ext cx="7983540" cy="4525963"/>
          </a:xfrm>
          <a:prstGeom prst="rect">
            <a:avLst/>
          </a:prstGeom>
        </p:spPr>
        <p:txBody>
          <a:bodyPr/>
          <a:lstStyle>
            <a:lvl1pPr>
              <a:buChar char="•"/>
              <a:defRPr b="0"/>
            </a:lvl1pPr>
          </a:lstStyle>
          <a:p>
            <a:pPr/>
            <a:r>
              <a:t>Little, if any.</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Measure B Supporters Say:"/>
          <p:cNvSpPr txBox="1"/>
          <p:nvPr>
            <p:ph type="title" idx="4294967295"/>
          </p:nvPr>
        </p:nvSpPr>
        <p:spPr>
          <a:xfrm>
            <a:off x="685800" y="304798"/>
            <a:ext cx="8229600" cy="1143004"/>
          </a:xfrm>
          <a:prstGeom prst="rect">
            <a:avLst/>
          </a:prstGeom>
        </p:spPr>
        <p:txBody>
          <a:bodyPr/>
          <a:lstStyle>
            <a:lvl1pPr algn="l">
              <a:defRPr b="1" sz="3200">
                <a:solidFill>
                  <a:srgbClr val="A50021"/>
                </a:solidFill>
                <a:latin typeface="Arial"/>
                <a:ea typeface="Arial"/>
                <a:cs typeface="Arial"/>
                <a:sym typeface="Arial"/>
              </a:defRPr>
            </a:lvl1pPr>
          </a:lstStyle>
          <a:p>
            <a:pPr/>
            <a:r>
              <a:t>Measure B Supporters Say:</a:t>
            </a:r>
          </a:p>
        </p:txBody>
      </p:sp>
      <p:sp>
        <p:nvSpPr>
          <p:cNvPr id="223" name="Supporters: the Republican Party and representatives in unincorporated areas of the county."/>
          <p:cNvSpPr txBox="1"/>
          <p:nvPr>
            <p:ph type="body" idx="4294967295"/>
          </p:nvPr>
        </p:nvSpPr>
        <p:spPr>
          <a:xfrm>
            <a:off x="914399" y="1612900"/>
            <a:ext cx="7983540" cy="4525963"/>
          </a:xfrm>
          <a:prstGeom prst="rect">
            <a:avLst/>
          </a:prstGeom>
        </p:spPr>
        <p:txBody>
          <a:bodyPr/>
          <a:lstStyle/>
          <a:p>
            <a:pPr>
              <a:buSzTx/>
              <a:buNone/>
            </a:pPr>
            <a:r>
              <a:t>Supporters: </a:t>
            </a:r>
            <a:r>
              <a:rPr b="0"/>
              <a:t>the Republican Party and representatives in unincorporated areas of the county.</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League of Women Voters"/>
          <p:cNvSpPr txBox="1"/>
          <p:nvPr/>
        </p:nvSpPr>
        <p:spPr>
          <a:xfrm>
            <a:off x="1066800" y="228600"/>
            <a:ext cx="7670800" cy="60987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3600">
                <a:solidFill>
                  <a:srgbClr val="953735"/>
                </a:solidFill>
                <a:latin typeface="Arial"/>
                <a:ea typeface="Arial"/>
                <a:cs typeface="Arial"/>
                <a:sym typeface="Arial"/>
              </a:defRPr>
            </a:lvl1pPr>
          </a:lstStyle>
          <a:p>
            <a:pPr/>
            <a:r>
              <a:t>League of Women Voters</a:t>
            </a:r>
          </a:p>
        </p:txBody>
      </p:sp>
      <p:pic>
        <p:nvPicPr>
          <p:cNvPr id="143" name="image.png" descr="image.png"/>
          <p:cNvPicPr>
            <a:picLocks noChangeAspect="1"/>
          </p:cNvPicPr>
          <p:nvPr/>
        </p:nvPicPr>
        <p:blipFill>
          <a:blip r:embed="rId3">
            <a:extLst/>
          </a:blip>
          <a:stretch>
            <a:fillRect/>
          </a:stretch>
        </p:blipFill>
        <p:spPr>
          <a:xfrm>
            <a:off x="3335337" y="5868987"/>
            <a:ext cx="2857503" cy="711203"/>
          </a:xfrm>
          <a:prstGeom prst="rect">
            <a:avLst/>
          </a:prstGeom>
          <a:ln w="12700">
            <a:miter lim="400000"/>
          </a:ln>
        </p:spPr>
      </p:pic>
      <p:sp>
        <p:nvSpPr>
          <p:cNvPr id="144" name="The League of Women Voters does not support or oppose candidates or political parties. It does:…"/>
          <p:cNvSpPr txBox="1"/>
          <p:nvPr/>
        </p:nvSpPr>
        <p:spPr>
          <a:xfrm>
            <a:off x="935037" y="1417085"/>
            <a:ext cx="7832726" cy="4204799"/>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nchor="ctr">
            <a:spAutoFit/>
          </a:bodyPr>
          <a:lstStyle/>
          <a:p>
            <a:pPr marL="196850" indent="-190500" algn="ctr">
              <a:spcBef>
                <a:spcPts val="1200"/>
              </a:spcBef>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66"/>
                </a:solidFill>
                <a:latin typeface="+mn-lt"/>
                <a:ea typeface="+mn-ea"/>
                <a:cs typeface="+mn-cs"/>
                <a:sym typeface="Calibri"/>
              </a:defRPr>
            </a:pPr>
            <a:r>
              <a:t>The League of Women Voters </a:t>
            </a:r>
            <a:r>
              <a:rPr b="1">
                <a:solidFill>
                  <a:srgbClr val="FF0000"/>
                </a:solidFill>
              </a:rPr>
              <a:t>does not </a:t>
            </a:r>
            <a:r>
              <a:t>support or oppose candidates or political parties. It does: </a:t>
            </a:r>
          </a:p>
          <a:p>
            <a:pPr marL="196850" indent="-190500" algn="ctr">
              <a:spcBef>
                <a:spcPts val="1200"/>
              </a:spcBef>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66"/>
                </a:solidFill>
                <a:latin typeface="+mn-lt"/>
                <a:ea typeface="+mn-ea"/>
                <a:cs typeface="+mn-cs"/>
                <a:sym typeface="Calibri"/>
              </a:defRPr>
            </a:pPr>
            <a:r>
              <a:t>Encourage informed and active </a:t>
            </a:r>
            <a:r>
              <a:rPr b="1">
                <a:solidFill>
                  <a:srgbClr val="FF0000"/>
                </a:solidFill>
              </a:rPr>
              <a:t>participation</a:t>
            </a:r>
            <a:r>
              <a:t> in government</a:t>
            </a:r>
          </a:p>
          <a:p>
            <a:pPr marL="196850" indent="-190500" algn="ctr">
              <a:spcBef>
                <a:spcPts val="1200"/>
              </a:spcBef>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66"/>
                </a:solidFill>
                <a:latin typeface="+mn-lt"/>
                <a:ea typeface="+mn-ea"/>
                <a:cs typeface="+mn-cs"/>
                <a:sym typeface="Calibri"/>
              </a:defRPr>
            </a:pPr>
            <a:r>
              <a:t>Work to increase </a:t>
            </a:r>
            <a:r>
              <a:rPr b="1">
                <a:solidFill>
                  <a:srgbClr val="FF0000"/>
                </a:solidFill>
              </a:rPr>
              <a:t>understanding</a:t>
            </a:r>
            <a:r>
              <a:t> of major public policy issues</a:t>
            </a:r>
          </a:p>
          <a:p>
            <a:pPr marL="196850" indent="-190500" algn="ctr">
              <a:spcBef>
                <a:spcPts val="1200"/>
              </a:spcBef>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sz="2800">
                <a:solidFill>
                  <a:srgbClr val="000066"/>
                </a:solidFill>
                <a:latin typeface="+mn-lt"/>
                <a:ea typeface="+mn-ea"/>
                <a:cs typeface="+mn-cs"/>
                <a:sym typeface="Calibri"/>
              </a:defRPr>
            </a:pPr>
            <a:r>
              <a:t>Influence public policy through </a:t>
            </a:r>
            <a:r>
              <a:rPr b="1">
                <a:solidFill>
                  <a:srgbClr val="FF0000"/>
                </a:solidFill>
              </a:rPr>
              <a:t>education</a:t>
            </a:r>
            <a:r>
              <a:t> and advocacy.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Measure B Opponents Say:"/>
          <p:cNvSpPr txBox="1"/>
          <p:nvPr>
            <p:ph type="title" idx="4294967295"/>
          </p:nvPr>
        </p:nvSpPr>
        <p:spPr>
          <a:xfrm>
            <a:off x="762000" y="3047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B Opponents Say:</a:t>
            </a:r>
          </a:p>
        </p:txBody>
      </p:sp>
      <p:sp>
        <p:nvSpPr>
          <p:cNvPr id="228" name="Opponents: the Democratic Party who say that this will give disproportionate power to the unincorporated areas of the county and keep the Republican Party in power even though the Democratic Party has more county voters."/>
          <p:cNvSpPr txBox="1"/>
          <p:nvPr>
            <p:ph type="body" idx="4294967295"/>
          </p:nvPr>
        </p:nvSpPr>
        <p:spPr>
          <a:xfrm>
            <a:off x="762000" y="1219200"/>
            <a:ext cx="8001000" cy="5486400"/>
          </a:xfrm>
          <a:prstGeom prst="rect">
            <a:avLst/>
          </a:prstGeom>
        </p:spPr>
        <p:txBody>
          <a:bodyPr/>
          <a:lstStyle/>
          <a:p>
            <a:pPr marL="0" indent="0">
              <a:buSzTx/>
              <a:buNone/>
              <a:defRPr b="0"/>
            </a:pPr>
          </a:p>
          <a:p>
            <a:pPr marL="0" indent="0">
              <a:buSzTx/>
              <a:buNone/>
            </a:pPr>
            <a:r>
              <a:t>Opponents: </a:t>
            </a:r>
            <a:r>
              <a:rPr b="0"/>
              <a:t>the Democratic Party who say that this will give disproportionate power to the unincorporated areas of the county and keep the Republican Party in power even though the Democratic Party has more county voters.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Measure  B: Yes or No?"/>
          <p:cNvSpPr txBox="1"/>
          <p:nvPr/>
        </p:nvSpPr>
        <p:spPr>
          <a:xfrm>
            <a:off x="1019175" y="244474"/>
            <a:ext cx="6870700" cy="58489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3500">
                <a:solidFill>
                  <a:srgbClr val="953735"/>
                </a:solidFill>
                <a:latin typeface="Arial"/>
                <a:ea typeface="Arial"/>
                <a:cs typeface="Arial"/>
                <a:sym typeface="Arial"/>
              </a:defRPr>
            </a:lvl1pPr>
          </a:lstStyle>
          <a:p>
            <a:pPr/>
            <a:r>
              <a:t>Measure  B: Yes or No?</a:t>
            </a:r>
          </a:p>
        </p:txBody>
      </p:sp>
      <p:sp>
        <p:nvSpPr>
          <p:cNvPr id="233" name="A Yes Vote Means:retain some of the practices of past county redistricting.…"/>
          <p:cNvSpPr txBox="1"/>
          <p:nvPr/>
        </p:nvSpPr>
        <p:spPr>
          <a:xfrm>
            <a:off x="925511" y="1600199"/>
            <a:ext cx="8218490" cy="25298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700"/>
              </a:spcBef>
              <a:defRPr sz="3200">
                <a:solidFill>
                  <a:srgbClr val="254061"/>
                </a:solidFill>
                <a:latin typeface="+mn-lt"/>
                <a:ea typeface="+mn-ea"/>
                <a:cs typeface="+mn-cs"/>
                <a:sym typeface="Calibri"/>
              </a:defRPr>
            </a:pPr>
            <a:r>
              <a:t>A </a:t>
            </a:r>
            <a:r>
              <a:rPr>
                <a:solidFill>
                  <a:srgbClr val="008000"/>
                </a:solidFill>
              </a:rPr>
              <a:t>Yes</a:t>
            </a:r>
            <a:r>
              <a:t> Vote Means:retain some of the practices of past county redistricting.</a:t>
            </a:r>
          </a:p>
          <a:p>
            <a:pPr defTabSz="457200">
              <a:spcBef>
                <a:spcPts val="700"/>
              </a:spcBef>
              <a:defRPr sz="3200">
                <a:solidFill>
                  <a:srgbClr val="254061"/>
                </a:solidFill>
                <a:latin typeface="+mn-lt"/>
                <a:ea typeface="+mn-ea"/>
                <a:cs typeface="+mn-cs"/>
                <a:sym typeface="Calibri"/>
              </a:defRPr>
            </a:pPr>
            <a:r>
              <a:t>A </a:t>
            </a:r>
            <a:r>
              <a:rPr>
                <a:solidFill>
                  <a:srgbClr val="FF0000"/>
                </a:solidFill>
              </a:rPr>
              <a:t>No</a:t>
            </a:r>
            <a:r>
              <a:t> Vote Means: allow the new redistricting commission to not be guided by this rule.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Measure C…"/>
          <p:cNvSpPr txBox="1"/>
          <p:nvPr>
            <p:ph type="title" idx="4294967295"/>
          </p:nvPr>
        </p:nvSpPr>
        <p:spPr>
          <a:xfrm>
            <a:off x="738980" y="1246185"/>
            <a:ext cx="7666040" cy="3667180"/>
          </a:xfrm>
          <a:prstGeom prst="rect">
            <a:avLst/>
          </a:prstGeom>
        </p:spPr>
        <p:txBody>
          <a:bodyPr/>
          <a:lstStyle/>
          <a:p>
            <a:pPr defTabSz="493776">
              <a:defRPr b="1" sz="2900"/>
            </a:pPr>
            <a:r>
              <a:t>Measure C</a:t>
            </a:r>
            <a:br/>
            <a:endParaRPr sz="2100"/>
          </a:p>
          <a:p>
            <a:pPr defTabSz="493776">
              <a:defRPr sz="2100"/>
            </a:pPr>
            <a:r>
              <a:t>“Protecting Good Government through Sound Fiscal Practices”</a:t>
            </a:r>
          </a:p>
          <a:p>
            <a:pPr defTabSz="493776">
              <a:defRPr sz="2100"/>
            </a:pPr>
          </a:p>
          <a:p>
            <a:pPr defTabSz="493776">
              <a:defRPr sz="2100"/>
            </a:pPr>
            <a:r>
              <a:t>Should the Charter of San Diego County be amended to require to use pension stabilization funds be used solely for pension-related liabilities and prohibit using long-term obligations to finance current operations or recurring needs?</a:t>
            </a:r>
          </a:p>
          <a:p>
            <a:pPr defTabSz="493776">
              <a:defRPr sz="2100"/>
            </a:pPr>
            <a:r>
              <a:t>(County Charter Amendment)</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240" name="The charter only requires the budget to be guided by charter and general law."/>
          <p:cNvSpPr txBox="1"/>
          <p:nvPr>
            <p:ph type="body" idx="4294967295"/>
          </p:nvPr>
        </p:nvSpPr>
        <p:spPr>
          <a:xfrm>
            <a:off x="703261" y="1600200"/>
            <a:ext cx="7983540" cy="4525963"/>
          </a:xfrm>
          <a:prstGeom prst="rect">
            <a:avLst/>
          </a:prstGeom>
        </p:spPr>
        <p:txBody>
          <a:bodyPr/>
          <a:lstStyle>
            <a:lvl1pPr>
              <a:buChar char="•"/>
              <a:defRPr b="0"/>
            </a:lvl1pPr>
          </a:lstStyle>
          <a:p>
            <a:pPr/>
            <a:r>
              <a:t>The charter only requires the budget to be guided by charter and general law.</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What Measure C Would Do"/>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What Measure C Would Do</a:t>
            </a:r>
          </a:p>
        </p:txBody>
      </p:sp>
      <p:sp>
        <p:nvSpPr>
          <p:cNvPr id="245" name="This will add the restriction to using funds designated for pension stabilization, those funds could only be used for pension uses.…"/>
          <p:cNvSpPr txBox="1"/>
          <p:nvPr>
            <p:ph type="body" idx="4294967295"/>
          </p:nvPr>
        </p:nvSpPr>
        <p:spPr>
          <a:xfrm>
            <a:off x="838199" y="1524000"/>
            <a:ext cx="7983540" cy="4525963"/>
          </a:xfrm>
          <a:prstGeom prst="rect">
            <a:avLst/>
          </a:prstGeom>
        </p:spPr>
        <p:txBody>
          <a:bodyPr/>
          <a:lstStyle/>
          <a:p>
            <a:pPr>
              <a:spcBef>
                <a:spcPts val="600"/>
              </a:spcBef>
              <a:buChar char="•"/>
              <a:defRPr b="0" sz="2800"/>
            </a:pPr>
            <a:r>
              <a:t>This will add the restriction to using funds designated for pension stabilization, those funds could only be used for pension uses.</a:t>
            </a:r>
          </a:p>
          <a:p>
            <a:pPr>
              <a:spcBef>
                <a:spcPts val="600"/>
              </a:spcBef>
              <a:buChar char="•"/>
              <a:defRPr b="0" sz="2800"/>
            </a:pPr>
            <a:r>
              <a:t>A second restriction prohibits using long-term debt proceeds for recurring operational needs.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Fiscal Impact"/>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Fiscal Impact</a:t>
            </a:r>
          </a:p>
        </p:txBody>
      </p:sp>
      <p:sp>
        <p:nvSpPr>
          <p:cNvPr id="250" name="It would basically keep funds in the pools where they were intended.…"/>
          <p:cNvSpPr txBox="1"/>
          <p:nvPr>
            <p:ph type="body" idx="4294967295"/>
          </p:nvPr>
        </p:nvSpPr>
        <p:spPr>
          <a:xfrm>
            <a:off x="1015999" y="1765300"/>
            <a:ext cx="7983540" cy="4525963"/>
          </a:xfrm>
          <a:prstGeom prst="rect">
            <a:avLst/>
          </a:prstGeom>
        </p:spPr>
        <p:txBody>
          <a:bodyPr/>
          <a:lstStyle/>
          <a:p>
            <a:pPr>
              <a:buChar char="•"/>
              <a:defRPr b="0"/>
            </a:pPr>
            <a:r>
              <a:t>It would basically keep funds in the pools where they were intended.</a:t>
            </a:r>
          </a:p>
          <a:p>
            <a:pPr>
              <a:buChar char="•"/>
              <a:defRPr b="0"/>
            </a:pPr>
            <a:r>
              <a:t>Pension funds could not be used for ongoing needs.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Measure C Supporters Say:"/>
          <p:cNvSpPr txBox="1"/>
          <p:nvPr>
            <p:ph type="title" idx="4294967295"/>
          </p:nvPr>
        </p:nvSpPr>
        <p:spPr>
          <a:xfrm>
            <a:off x="762000" y="228598"/>
            <a:ext cx="8229600" cy="1143004"/>
          </a:xfrm>
          <a:prstGeom prst="rect">
            <a:avLst/>
          </a:prstGeom>
        </p:spPr>
        <p:txBody>
          <a:bodyPr/>
          <a:lstStyle>
            <a:lvl1pPr algn="l">
              <a:defRPr b="1" sz="3200">
                <a:solidFill>
                  <a:srgbClr val="A50021"/>
                </a:solidFill>
                <a:latin typeface="Arial"/>
                <a:ea typeface="Arial"/>
                <a:cs typeface="Arial"/>
                <a:sym typeface="Arial"/>
              </a:defRPr>
            </a:lvl1pPr>
          </a:lstStyle>
          <a:p>
            <a:pPr/>
            <a:r>
              <a:t>Measure C Supporters Say:</a:t>
            </a:r>
          </a:p>
        </p:txBody>
      </p:sp>
      <p:sp>
        <p:nvSpPr>
          <p:cNvPr id="255" name="The Board of Supervisors put this on the ballot.  We could not find other supporters at this time. They feel this requirement is needed."/>
          <p:cNvSpPr txBox="1"/>
          <p:nvPr>
            <p:ph type="body" idx="4294967295"/>
          </p:nvPr>
        </p:nvSpPr>
        <p:spPr>
          <a:xfrm>
            <a:off x="761999" y="1828800"/>
            <a:ext cx="7983540" cy="4525963"/>
          </a:xfrm>
          <a:prstGeom prst="rect">
            <a:avLst/>
          </a:prstGeom>
        </p:spPr>
        <p:txBody>
          <a:bodyPr/>
          <a:lstStyle>
            <a:lvl1pPr>
              <a:spcBef>
                <a:spcPts val="500"/>
              </a:spcBef>
              <a:buChar char="•"/>
              <a:defRPr b="0" sz="2400"/>
            </a:lvl1pPr>
          </a:lstStyle>
          <a:p>
            <a:pPr/>
            <a:r>
              <a:t>The Board of Supervisors put this on the ballot.  We could not find other supporters at this time. They feel this requirement is needed.</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Measure C Opponents Say:"/>
          <p:cNvSpPr txBox="1"/>
          <p:nvPr>
            <p:ph type="title" idx="4294967295"/>
          </p:nvPr>
        </p:nvSpPr>
        <p:spPr>
          <a:xfrm>
            <a:off x="762000" y="3047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C Opponents Say:</a:t>
            </a:r>
          </a:p>
        </p:txBody>
      </p:sp>
      <p:sp>
        <p:nvSpPr>
          <p:cNvPr id="258" name="Opponents: At this point, there is no organized opposition."/>
          <p:cNvSpPr txBox="1"/>
          <p:nvPr>
            <p:ph type="body" idx="4294967295"/>
          </p:nvPr>
        </p:nvSpPr>
        <p:spPr>
          <a:xfrm>
            <a:off x="685799" y="1752600"/>
            <a:ext cx="7983540" cy="4419600"/>
          </a:xfrm>
          <a:prstGeom prst="rect">
            <a:avLst/>
          </a:prstGeom>
        </p:spPr>
        <p:txBody>
          <a:bodyPr/>
          <a:lstStyle/>
          <a:p>
            <a:pPr>
              <a:spcBef>
                <a:spcPts val="600"/>
              </a:spcBef>
              <a:buChar char="•"/>
              <a:defRPr b="0" sz="2800"/>
            </a:pPr>
          </a:p>
          <a:p>
            <a:pPr>
              <a:buSzTx/>
              <a:buNone/>
            </a:pPr>
            <a:r>
              <a:t>Opponents: At this point, there is no organized opposition.</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Measure  C: Yes or No?"/>
          <p:cNvSpPr txBox="1"/>
          <p:nvPr/>
        </p:nvSpPr>
        <p:spPr>
          <a:xfrm>
            <a:off x="1019175" y="244474"/>
            <a:ext cx="6870700" cy="58489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3500">
                <a:solidFill>
                  <a:srgbClr val="953735"/>
                </a:solidFill>
                <a:latin typeface="Arial"/>
                <a:ea typeface="Arial"/>
                <a:cs typeface="Arial"/>
                <a:sym typeface="Arial"/>
              </a:defRPr>
            </a:lvl1pPr>
          </a:lstStyle>
          <a:p>
            <a:pPr/>
            <a:r>
              <a:t>Measure  C: Yes or No?</a:t>
            </a:r>
          </a:p>
        </p:txBody>
      </p:sp>
      <p:sp>
        <p:nvSpPr>
          <p:cNvPr id="263" name="A Yes Vote Means:Add the requirement guiding how pension-stabilization funds are spent.…"/>
          <p:cNvSpPr txBox="1"/>
          <p:nvPr/>
        </p:nvSpPr>
        <p:spPr>
          <a:xfrm>
            <a:off x="904874" y="1295399"/>
            <a:ext cx="8218490" cy="28473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700"/>
              </a:spcBef>
              <a:defRPr sz="3200">
                <a:solidFill>
                  <a:srgbClr val="254061"/>
                </a:solidFill>
                <a:latin typeface="+mn-lt"/>
                <a:ea typeface="+mn-ea"/>
                <a:cs typeface="+mn-cs"/>
                <a:sym typeface="Calibri"/>
              </a:defRPr>
            </a:pPr>
            <a:r>
              <a:t>A </a:t>
            </a:r>
            <a:r>
              <a:rPr>
                <a:solidFill>
                  <a:srgbClr val="008000"/>
                </a:solidFill>
              </a:rPr>
              <a:t>Yes</a:t>
            </a:r>
            <a:r>
              <a:t> Vote Means:Add the requirement guiding how pension-stabilization funds are spent.</a:t>
            </a:r>
          </a:p>
          <a:p>
            <a:pPr defTabSz="457200">
              <a:spcBef>
                <a:spcPts val="400"/>
              </a:spcBef>
              <a:buSzPct val="100000"/>
              <a:buFont typeface="Arial"/>
              <a:buChar char="•"/>
              <a:defRPr sz="1800">
                <a:latin typeface="+mn-lt"/>
                <a:ea typeface="+mn-ea"/>
                <a:cs typeface="+mn-cs"/>
                <a:sym typeface="Calibri"/>
              </a:defRPr>
            </a:pPr>
          </a:p>
          <a:p>
            <a:pPr defTabSz="457200">
              <a:spcBef>
                <a:spcPts val="700"/>
              </a:spcBef>
              <a:defRPr sz="3200">
                <a:solidFill>
                  <a:srgbClr val="254061"/>
                </a:solidFill>
                <a:latin typeface="+mn-lt"/>
                <a:ea typeface="+mn-ea"/>
                <a:cs typeface="+mn-cs"/>
                <a:sym typeface="Calibri"/>
              </a:defRPr>
            </a:pPr>
            <a:r>
              <a:t>A </a:t>
            </a:r>
            <a:r>
              <a:rPr>
                <a:solidFill>
                  <a:srgbClr val="FF0000"/>
                </a:solidFill>
              </a:rPr>
              <a:t>No</a:t>
            </a:r>
            <a:r>
              <a:t> Vote Means:Keep things the way they are.</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Measure D  Requires all County elected offices be held at the General Elections and requires adopt of local regulations relating to write-in candidates for County Offices.…"/>
          <p:cNvSpPr txBox="1"/>
          <p:nvPr>
            <p:ph type="title" idx="4294967295"/>
          </p:nvPr>
        </p:nvSpPr>
        <p:spPr>
          <a:xfrm>
            <a:off x="685800" y="2130425"/>
            <a:ext cx="7577485" cy="2964459"/>
          </a:xfrm>
          <a:prstGeom prst="rect">
            <a:avLst/>
          </a:prstGeom>
        </p:spPr>
        <p:txBody>
          <a:bodyPr/>
          <a:lstStyle/>
          <a:p>
            <a:pPr defTabSz="521208">
              <a:defRPr b="1" sz="3000"/>
            </a:pPr>
            <a:r>
              <a:t>Measure D</a:t>
            </a:r>
            <a:br/>
            <a:br/>
            <a:r>
              <a:rPr b="0" sz="2200"/>
              <a:t>Requires all County elected offices be held at the General Election and requires adoption of local regulations relating to write-in candidates for County Offices.</a:t>
            </a:r>
            <a:endParaRPr sz="2200"/>
          </a:p>
          <a:p>
            <a:pPr defTabSz="521208">
              <a:defRPr sz="2200"/>
            </a:pPr>
            <a:r>
              <a:t>(County Charter Amendment)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Local Propositions Pros &amp; Cons"/>
          <p:cNvSpPr txBox="1"/>
          <p:nvPr>
            <p:ph type="title" idx="4294967295"/>
          </p:nvPr>
        </p:nvSpPr>
        <p:spPr>
          <a:xfrm>
            <a:off x="609600" y="1371600"/>
            <a:ext cx="7772400" cy="2457450"/>
          </a:xfrm>
          <a:prstGeom prst="rect">
            <a:avLst/>
          </a:prstGeom>
        </p:spPr>
        <p:txBody>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4000">
                <a:solidFill>
                  <a:srgbClr val="000066"/>
                </a:solidFill>
                <a:latin typeface="Arial Black"/>
                <a:ea typeface="Arial Black"/>
                <a:cs typeface="Arial Black"/>
                <a:sym typeface="Arial Black"/>
              </a:defRPr>
            </a:pPr>
            <a:r>
              <a:t>Local Propositions</a:t>
            </a:r>
            <a:br/>
            <a:r>
              <a:t>Pros &amp; Cons</a:t>
            </a:r>
            <a:br/>
          </a:p>
        </p:txBody>
      </p:sp>
      <p:sp>
        <p:nvSpPr>
          <p:cNvPr id="149" name="San Diego…"/>
          <p:cNvSpPr txBox="1"/>
          <p:nvPr>
            <p:ph type="body" sz="quarter" idx="4294967295"/>
          </p:nvPr>
        </p:nvSpPr>
        <p:spPr>
          <a:xfrm>
            <a:off x="1371600" y="3886200"/>
            <a:ext cx="6400800" cy="1752600"/>
          </a:xfrm>
          <a:prstGeom prst="rect">
            <a:avLst/>
          </a:prstGeom>
        </p:spPr>
        <p:txBody>
          <a:bodyPr/>
          <a:lstStyle/>
          <a:p>
            <a:pPr marL="0" indent="0" algn="ctr">
              <a:buSzTx/>
              <a:buNone/>
            </a:pPr>
            <a:r>
              <a:t>San Diego </a:t>
            </a:r>
          </a:p>
          <a:p>
            <a:pPr marL="0" indent="0" algn="ctr">
              <a:buSzTx/>
              <a:buNone/>
            </a:pPr>
            <a:r>
              <a:t>General Election</a:t>
            </a:r>
          </a:p>
          <a:p>
            <a:pPr marL="0" indent="0" algn="ctr">
              <a:buSzTx/>
              <a:buNone/>
            </a:pPr>
            <a:r>
              <a:t>November 6, 2018</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270" name="Currently all candidates for elective offices are placed on the Primary ballot.…"/>
          <p:cNvSpPr txBox="1"/>
          <p:nvPr>
            <p:ph type="body" idx="4294967295"/>
          </p:nvPr>
        </p:nvSpPr>
        <p:spPr>
          <a:xfrm>
            <a:off x="703261" y="1600200"/>
            <a:ext cx="7983540" cy="4525963"/>
          </a:xfrm>
          <a:prstGeom prst="rect">
            <a:avLst/>
          </a:prstGeom>
        </p:spPr>
        <p:txBody>
          <a:bodyPr/>
          <a:lstStyle/>
          <a:p>
            <a:pPr>
              <a:spcBef>
                <a:spcPts val="600"/>
              </a:spcBef>
              <a:buChar char="•"/>
              <a:defRPr b="0" sz="2800"/>
            </a:pPr>
          </a:p>
          <a:p>
            <a:pPr>
              <a:spcBef>
                <a:spcPts val="600"/>
              </a:spcBef>
              <a:buChar char="•"/>
              <a:defRPr b="0" sz="2800"/>
            </a:pPr>
            <a:r>
              <a:t>Currently all candidates for elective offices are placed on the Primary ballot.</a:t>
            </a:r>
          </a:p>
          <a:p>
            <a:pPr>
              <a:spcBef>
                <a:spcPts val="600"/>
              </a:spcBef>
              <a:buChar char="•"/>
              <a:defRPr b="0" sz="2800"/>
            </a:pPr>
            <a:r>
              <a:t>Currently if a candidate receives a majority of the votes in the primary, the candidate is elected.</a:t>
            </a:r>
          </a:p>
          <a:p>
            <a:pPr>
              <a:spcBef>
                <a:spcPts val="600"/>
              </a:spcBef>
              <a:buChar char="•"/>
              <a:defRPr b="0" sz="2800"/>
            </a:pPr>
            <a:r>
              <a:t>Currently write-in candidates are not allowed in General Elections, only in Primary.</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What Measure D Would Do"/>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What Measure D Would Do</a:t>
            </a:r>
          </a:p>
        </p:txBody>
      </p:sp>
      <p:sp>
        <p:nvSpPr>
          <p:cNvPr id="275" name="This measure requires the County to establish rules governing qualifying to be a write-in candidate to ensure the qualification date precedes the date of printing of the primary ballots.…"/>
          <p:cNvSpPr txBox="1"/>
          <p:nvPr>
            <p:ph type="body" idx="4294967295"/>
          </p:nvPr>
        </p:nvSpPr>
        <p:spPr>
          <a:xfrm>
            <a:off x="1219199" y="1828800"/>
            <a:ext cx="7197429" cy="3812134"/>
          </a:xfrm>
          <a:prstGeom prst="rect">
            <a:avLst/>
          </a:prstGeom>
        </p:spPr>
        <p:txBody>
          <a:bodyPr/>
          <a:lstStyle/>
          <a:p>
            <a:pPr>
              <a:spcBef>
                <a:spcPts val="600"/>
              </a:spcBef>
              <a:buChar char="•"/>
              <a:defRPr b="0" sz="2800"/>
            </a:pPr>
            <a:r>
              <a:t>This measure requires the County to establish rules on how to qualify to be a write-in candidate to ensure the qualification date </a:t>
            </a:r>
            <a:r>
              <a:rPr b="1"/>
              <a:t>precedes </a:t>
            </a:r>
            <a:r>
              <a:t>the date of printing of the primary ballots.</a:t>
            </a:r>
          </a:p>
          <a:p>
            <a:pPr>
              <a:spcBef>
                <a:spcPts val="600"/>
              </a:spcBef>
              <a:buChar char="•"/>
              <a:defRPr b="0" sz="2800"/>
            </a:pPr>
            <a:r>
              <a:t>It will require that the two candidates with the most votes will move on to the general election.</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Fiscal Impact"/>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Fiscal Impact</a:t>
            </a:r>
          </a:p>
        </p:txBody>
      </p:sp>
      <p:sp>
        <p:nvSpPr>
          <p:cNvPr id="280" name="There is none known at this time."/>
          <p:cNvSpPr txBox="1"/>
          <p:nvPr>
            <p:ph type="body" sz="quarter" idx="4294967295"/>
          </p:nvPr>
        </p:nvSpPr>
        <p:spPr>
          <a:xfrm>
            <a:off x="1600200" y="2209800"/>
            <a:ext cx="6324600" cy="1752600"/>
          </a:xfrm>
          <a:prstGeom prst="rect">
            <a:avLst/>
          </a:prstGeom>
        </p:spPr>
        <p:txBody>
          <a:bodyPr/>
          <a:lstStyle>
            <a:lvl1pPr>
              <a:buChar char="•"/>
              <a:defRPr b="0"/>
            </a:lvl1pPr>
          </a:lstStyle>
          <a:p>
            <a:pPr/>
            <a:r>
              <a:t>There is none known at this time.</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Measure D Supporters Say:"/>
          <p:cNvSpPr txBox="1"/>
          <p:nvPr>
            <p:ph type="title" idx="4294967295"/>
          </p:nvPr>
        </p:nvSpPr>
        <p:spPr>
          <a:xfrm>
            <a:off x="762000" y="304798"/>
            <a:ext cx="8229600" cy="1143004"/>
          </a:xfrm>
          <a:prstGeom prst="rect">
            <a:avLst/>
          </a:prstGeom>
        </p:spPr>
        <p:txBody>
          <a:bodyPr/>
          <a:lstStyle>
            <a:lvl1pPr algn="l">
              <a:defRPr b="1" sz="3200">
                <a:solidFill>
                  <a:srgbClr val="A50021"/>
                </a:solidFill>
                <a:latin typeface="Arial"/>
                <a:ea typeface="Arial"/>
                <a:cs typeface="Arial"/>
                <a:sym typeface="Arial"/>
              </a:defRPr>
            </a:lvl1pPr>
          </a:lstStyle>
          <a:p>
            <a:pPr/>
            <a:r>
              <a:t> Measure D Supporters Say:</a:t>
            </a:r>
          </a:p>
        </p:txBody>
      </p:sp>
      <p:sp>
        <p:nvSpPr>
          <p:cNvPr id="285" name="Supporters: We need these changes to make sure that candidates are elected at a time when the most people are voting."/>
          <p:cNvSpPr txBox="1"/>
          <p:nvPr>
            <p:ph type="body" idx="4294967295"/>
          </p:nvPr>
        </p:nvSpPr>
        <p:spPr>
          <a:xfrm>
            <a:off x="685799" y="1676400"/>
            <a:ext cx="7983540" cy="4419600"/>
          </a:xfrm>
          <a:prstGeom prst="rect">
            <a:avLst/>
          </a:prstGeom>
        </p:spPr>
        <p:txBody>
          <a:bodyPr/>
          <a:lstStyle/>
          <a:p>
            <a:pPr>
              <a:buSzTx/>
              <a:buNone/>
              <a:defRPr b="0" sz="2800"/>
            </a:pPr>
          </a:p>
          <a:p>
            <a:pPr>
              <a:buSzTx/>
              <a:buNone/>
            </a:pPr>
            <a:r>
              <a:t>Supporters: We need these changes to make sure that candidates are elected at a time when the most people are voting.</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Measure D Opponents Say:"/>
          <p:cNvSpPr txBox="1"/>
          <p:nvPr>
            <p:ph type="title" idx="4294967295"/>
          </p:nvPr>
        </p:nvSpPr>
        <p:spPr>
          <a:xfrm>
            <a:off x="762000" y="3047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D Opponents Say:</a:t>
            </a:r>
          </a:p>
        </p:txBody>
      </p:sp>
      <p:sp>
        <p:nvSpPr>
          <p:cNvPr id="288" name="Opponents: If we move every important decision to the General E;ection in November, even fewer people will show up for the primary.  The top two winners will still be chosen at the primary."/>
          <p:cNvSpPr txBox="1"/>
          <p:nvPr>
            <p:ph type="body" idx="4294967295"/>
          </p:nvPr>
        </p:nvSpPr>
        <p:spPr>
          <a:xfrm>
            <a:off x="685799" y="1752600"/>
            <a:ext cx="7983540" cy="4525963"/>
          </a:xfrm>
          <a:prstGeom prst="rect">
            <a:avLst/>
          </a:prstGeom>
        </p:spPr>
        <p:txBody>
          <a:bodyPr/>
          <a:lstStyle/>
          <a:p>
            <a:pPr>
              <a:buSzTx/>
              <a:buNone/>
            </a:pPr>
            <a:r>
              <a:t>Opponents: If we move every important decision to the General Election in November, even fewer people will show up for the primary.  The top two winners will still be chosen at the primary</a:t>
            </a:r>
            <a:r>
              <a:rPr b="0"/>
              <a:t>.</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2" name="Measure D: Yes or No?"/>
          <p:cNvSpPr txBox="1"/>
          <p:nvPr/>
        </p:nvSpPr>
        <p:spPr>
          <a:xfrm>
            <a:off x="1019175" y="244474"/>
            <a:ext cx="6870700" cy="58489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3500">
                <a:solidFill>
                  <a:srgbClr val="953735"/>
                </a:solidFill>
                <a:latin typeface="Arial"/>
                <a:ea typeface="Arial"/>
                <a:cs typeface="Arial"/>
                <a:sym typeface="Arial"/>
              </a:defRPr>
            </a:lvl1pPr>
          </a:lstStyle>
          <a:p>
            <a:pPr/>
            <a:r>
              <a:t>Measure D: Yes or No?</a:t>
            </a:r>
          </a:p>
        </p:txBody>
      </p:sp>
      <p:sp>
        <p:nvSpPr>
          <p:cNvPr id="293" name="A Yes Vote Means:…"/>
          <p:cNvSpPr txBox="1"/>
          <p:nvPr/>
        </p:nvSpPr>
        <p:spPr>
          <a:xfrm>
            <a:off x="925511" y="1600199"/>
            <a:ext cx="8218490" cy="25552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700"/>
              </a:spcBef>
              <a:defRPr sz="3200">
                <a:solidFill>
                  <a:srgbClr val="254061"/>
                </a:solidFill>
                <a:latin typeface="+mn-lt"/>
                <a:ea typeface="+mn-ea"/>
                <a:cs typeface="+mn-cs"/>
                <a:sym typeface="Calibri"/>
              </a:defRPr>
            </a:pPr>
            <a:r>
              <a:t>A </a:t>
            </a:r>
            <a:r>
              <a:rPr>
                <a:solidFill>
                  <a:srgbClr val="008000"/>
                </a:solidFill>
              </a:rPr>
              <a:t>Yes</a:t>
            </a:r>
            <a:r>
              <a:t> Vote Means:</a:t>
            </a:r>
          </a:p>
          <a:p>
            <a:pPr defTabSz="457200">
              <a:spcBef>
                <a:spcPts val="600"/>
              </a:spcBef>
              <a:buSzPct val="100000"/>
              <a:buFont typeface="Arial"/>
              <a:buChar char="•"/>
              <a:defRPr sz="3200">
                <a:solidFill>
                  <a:srgbClr val="254061"/>
                </a:solidFill>
                <a:latin typeface="+mn-lt"/>
                <a:ea typeface="+mn-ea"/>
                <a:cs typeface="+mn-cs"/>
                <a:sym typeface="Calibri"/>
              </a:defRPr>
            </a:pPr>
            <a:r>
              <a:t>Some</a:t>
            </a:r>
            <a:r>
              <a:rPr sz="2800">
                <a:solidFill>
                  <a:srgbClr val="000000"/>
                </a:solidFill>
              </a:rPr>
              <a:t> of the rules regarding County elections will be changed.</a:t>
            </a:r>
            <a:endParaRPr sz="2800"/>
          </a:p>
          <a:p>
            <a:pPr defTabSz="457200">
              <a:spcBef>
                <a:spcPts val="700"/>
              </a:spcBef>
              <a:defRPr sz="3200">
                <a:solidFill>
                  <a:srgbClr val="254061"/>
                </a:solidFill>
                <a:latin typeface="+mn-lt"/>
                <a:ea typeface="+mn-ea"/>
                <a:cs typeface="+mn-cs"/>
                <a:sym typeface="Calibri"/>
              </a:defRPr>
            </a:pPr>
            <a:r>
              <a:t>A </a:t>
            </a:r>
            <a:r>
              <a:rPr>
                <a:solidFill>
                  <a:srgbClr val="FF0000"/>
                </a:solidFill>
              </a:rPr>
              <a:t>No</a:t>
            </a:r>
            <a:r>
              <a:t> Vote Means:</a:t>
            </a:r>
          </a:p>
          <a:p>
            <a:pPr defTabSz="457200">
              <a:spcBef>
                <a:spcPts val="600"/>
              </a:spcBef>
              <a:buSzPct val="100000"/>
              <a:buFont typeface="Arial"/>
              <a:buChar char="•"/>
              <a:defRPr sz="2800">
                <a:latin typeface="+mn-lt"/>
                <a:ea typeface="+mn-ea"/>
                <a:cs typeface="+mn-cs"/>
                <a:sym typeface="Calibri"/>
              </a:defRPr>
            </a:pPr>
            <a:r>
              <a:t>The rules for County elections will stay the same.</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Measure E…"/>
          <p:cNvSpPr txBox="1"/>
          <p:nvPr>
            <p:ph type="title" idx="4294967295"/>
          </p:nvPr>
        </p:nvSpPr>
        <p:spPr>
          <a:xfrm>
            <a:off x="304800" y="716506"/>
            <a:ext cx="8364140" cy="4609508"/>
          </a:xfrm>
          <a:prstGeom prst="rect">
            <a:avLst/>
          </a:prstGeom>
        </p:spPr>
        <p:txBody>
          <a:bodyPr/>
          <a:lstStyle/>
          <a:p>
            <a:pPr defTabSz="429768">
              <a:defRPr b="1" sz="2500"/>
            </a:pPr>
            <a:r>
              <a:t>Measure E</a:t>
            </a:r>
          </a:p>
          <a:p>
            <a:pPr defTabSz="429768">
              <a:defRPr b="1" sz="2500"/>
            </a:pPr>
            <a:r>
              <a:t>Soccer City Initiative</a:t>
            </a:r>
          </a:p>
          <a:p>
            <a:pPr defTabSz="429768">
              <a:defRPr b="1" sz="2500"/>
            </a:pPr>
            <a:r>
              <a:t>Shall the City lease Mission Valley Stadium property and the San Diego Chargers practice facility on Murphy Canyon Road to a private party for 99 years, with an option to buy some stadium property, consistent with price, terms and conditions described in the measure; and adopt a specific plan and agreement allowing development of stadium, river park, recreational, residential, office, hotel, retail and other uses, and amend related land use laws.</a:t>
            </a:r>
            <a:br/>
            <a:r>
              <a:rPr sz="1500"/>
              <a:t>(</a:t>
            </a:r>
            <a:r>
              <a:rPr i="1" sz="1300"/>
              <a:t>Initiative </a:t>
            </a:r>
            <a:r>
              <a:rPr sz="1500"/>
              <a:t>)</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9"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300" name="The Chargers have left the City and the Stadium is now costing the City with little income to help cover the costs.The land may be some of the most valuable city-owned property.…"/>
          <p:cNvSpPr txBox="1"/>
          <p:nvPr>
            <p:ph type="body" idx="4294967295"/>
          </p:nvPr>
        </p:nvSpPr>
        <p:spPr>
          <a:xfrm>
            <a:off x="761999" y="1752600"/>
            <a:ext cx="7983540" cy="4525963"/>
          </a:xfrm>
          <a:prstGeom prst="rect">
            <a:avLst/>
          </a:prstGeom>
        </p:spPr>
        <p:txBody>
          <a:bodyPr/>
          <a:lstStyle/>
          <a:p>
            <a:pPr>
              <a:spcBef>
                <a:spcPts val="500"/>
              </a:spcBef>
              <a:buChar char="•"/>
              <a:defRPr b="0" sz="2400"/>
            </a:pPr>
            <a:r>
              <a:t>The Chargers have left the City and the Stadium is now costing the City with little income to help cover the costs.The land may be some of the most valuable city-owned property.</a:t>
            </a:r>
          </a:p>
          <a:p>
            <a:pPr>
              <a:spcBef>
                <a:spcPts val="500"/>
              </a:spcBef>
              <a:buChar char="•"/>
              <a:defRPr b="0" sz="2400"/>
            </a:pPr>
            <a:r>
              <a:t>There is a need for housing and many in the city want a sports team to come here.</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4" name="What Measure E…"/>
          <p:cNvSpPr txBox="1"/>
          <p:nvPr>
            <p:ph type="title" idx="4294967295"/>
          </p:nvPr>
        </p:nvSpPr>
        <p:spPr>
          <a:xfrm>
            <a:off x="457200" y="274637"/>
            <a:ext cx="8229600" cy="1143001"/>
          </a:xfrm>
          <a:prstGeom prst="rect">
            <a:avLst/>
          </a:prstGeom>
        </p:spPr>
        <p:txBody>
          <a:bodyPr/>
          <a:lstStyle/>
          <a:p>
            <a:pPr defTabSz="740662">
              <a:defRPr b="1" sz="3500">
                <a:solidFill>
                  <a:srgbClr val="953735"/>
                </a:solidFill>
              </a:defRPr>
            </a:pPr>
            <a:r>
              <a:t>What Measure E</a:t>
            </a:r>
          </a:p>
          <a:p>
            <a:pPr defTabSz="740662">
              <a:defRPr b="1" sz="3500">
                <a:solidFill>
                  <a:srgbClr val="953735"/>
                </a:solidFill>
              </a:defRPr>
            </a:pPr>
            <a:r>
              <a:t> Would Do</a:t>
            </a:r>
          </a:p>
        </p:txBody>
      </p:sp>
      <p:sp>
        <p:nvSpPr>
          <p:cNvPr id="305" name="If approved by voters, this measure would control the development and use of the approximately 253-acre Mission Valley stadium property and former San Diego Chargers practice facility for at least 99 years. The development would be privately funded, including demolishing the current stadium and constructing a new stadium."/>
          <p:cNvSpPr txBox="1"/>
          <p:nvPr>
            <p:ph type="body" idx="4294967295"/>
          </p:nvPr>
        </p:nvSpPr>
        <p:spPr>
          <a:xfrm>
            <a:off x="685799" y="1828800"/>
            <a:ext cx="7983540" cy="4525963"/>
          </a:xfrm>
          <a:prstGeom prst="rect">
            <a:avLst/>
          </a:prstGeom>
        </p:spPr>
        <p:txBody>
          <a:bodyPr/>
          <a:lstStyle>
            <a:lvl1pPr marL="0" indent="0" defTabSz="457200">
              <a:lnSpc>
                <a:spcPts val="4500"/>
              </a:lnSpc>
              <a:spcBef>
                <a:spcPts val="0"/>
              </a:spcBef>
              <a:buSzTx/>
              <a:buNone/>
              <a:defRPr sz="2300">
                <a:solidFill>
                  <a:srgbClr val="2E3E5A"/>
                </a:solidFill>
                <a:latin typeface="Helvetica Neue"/>
                <a:ea typeface="Helvetica Neue"/>
                <a:cs typeface="Helvetica Neue"/>
                <a:sym typeface="Helvetica Neue"/>
              </a:defRPr>
            </a:lvl1pPr>
          </a:lstStyle>
          <a:p>
            <a:pPr/>
            <a:r>
              <a:t>If approved by voters, this measure would give control of the development and use of the approximately 253-acre Mission Valley stadium property and former San Diego Chargers practice facility for at least 99 years to a private developer. The development would be privately funded, including demolishing the current stadium and constructing a new stadium.</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Fiscal Impact"/>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Fiscal Impact</a:t>
            </a:r>
          </a:p>
        </p:txBody>
      </p:sp>
      <p:sp>
        <p:nvSpPr>
          <p:cNvPr id="308" name="Body"/>
          <p:cNvSpPr txBox="1"/>
          <p:nvPr>
            <p:ph type="body" idx="4294967295"/>
          </p:nvPr>
        </p:nvSpPr>
        <p:spPr>
          <a:xfrm>
            <a:off x="761999" y="1828800"/>
            <a:ext cx="7983540" cy="4525963"/>
          </a:xfrm>
          <a:prstGeom prst="rect">
            <a:avLst/>
          </a:prstGeom>
        </p:spPr>
        <p:txBody>
          <a:bodyPr/>
          <a:lstStyle>
            <a:lvl1pPr marL="0" indent="0" defTabSz="429768">
              <a:lnSpc>
                <a:spcPts val="5400"/>
              </a:lnSpc>
              <a:spcBef>
                <a:spcPts val="900"/>
              </a:spcBef>
              <a:buSzTx/>
              <a:buNone/>
              <a:defRPr b="0" sz="3102">
                <a:latin typeface="Times"/>
                <a:ea typeface="Times"/>
                <a:cs typeface="Times"/>
                <a:sym typeface="Times"/>
              </a:defRPr>
            </a:lvl1pPr>
          </a:lstStyle>
          <a:p>
            <a:pPr/>
            <a:r>
              <a:t>The claim is that with the passage of this measure it will save $12 million per year to taxpayers for the stadium  and proposes to generate $2.8  billion per year in economic activity, 26,000 permanent jobs and $1.4 billion of tax value for the city the county and the schools.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What Are Propositions?"/>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What Are Propositions?</a:t>
            </a:r>
          </a:p>
        </p:txBody>
      </p:sp>
      <p:sp>
        <p:nvSpPr>
          <p:cNvPr id="152" name="Proposed laws presented to the public…"/>
          <p:cNvSpPr txBox="1"/>
          <p:nvPr>
            <p:ph type="body" idx="4294967295"/>
          </p:nvPr>
        </p:nvSpPr>
        <p:spPr>
          <a:xfrm>
            <a:off x="703261" y="1600200"/>
            <a:ext cx="7983540" cy="4525963"/>
          </a:xfrm>
          <a:prstGeom prst="rect">
            <a:avLst/>
          </a:prstGeom>
        </p:spPr>
        <p:txBody>
          <a:bodyPr/>
          <a:lstStyle/>
          <a:p>
            <a:pPr>
              <a:buChar char="•"/>
              <a:defRPr b="0"/>
            </a:pPr>
            <a:r>
              <a:t>Proposed laws presented to the public</a:t>
            </a:r>
          </a:p>
          <a:p>
            <a:pPr lvl="1" marL="742950" indent="-285750">
              <a:spcBef>
                <a:spcPts val="0"/>
              </a:spcBef>
              <a:defRPr b="0" sz="2800"/>
            </a:pPr>
            <a:r>
              <a:t>Can make new laws </a:t>
            </a:r>
          </a:p>
          <a:p>
            <a:pPr lvl="1" marL="742950" indent="-285750">
              <a:spcBef>
                <a:spcPts val="0"/>
              </a:spcBef>
              <a:defRPr b="0" sz="2800"/>
            </a:pPr>
            <a:r>
              <a:t>Change existing laws </a:t>
            </a:r>
          </a:p>
          <a:p>
            <a:pPr lvl="1" marL="742950" indent="-285750">
              <a:spcBef>
                <a:spcPts val="0"/>
              </a:spcBef>
              <a:defRPr b="0" sz="2800"/>
            </a:pPr>
            <a:r>
              <a:t>Change California’s Constitution or Local Charters </a:t>
            </a:r>
          </a:p>
          <a:p>
            <a:pPr>
              <a:buChar char="•"/>
              <a:defRPr b="0"/>
            </a:pPr>
            <a:r>
              <a:t>Placed on ballot</a:t>
            </a:r>
          </a:p>
          <a:p>
            <a:pPr lvl="1" marL="742950" indent="-285750">
              <a:spcBef>
                <a:spcPts val="0"/>
              </a:spcBef>
              <a:defRPr b="0" sz="2800"/>
            </a:pPr>
            <a:r>
              <a:t>Collection of enough voter signatures </a:t>
            </a:r>
          </a:p>
          <a:p>
            <a:pPr lvl="1" marL="742950" indent="-285750">
              <a:spcBef>
                <a:spcPts val="0"/>
              </a:spcBef>
              <a:defRPr b="0" sz="2800"/>
            </a:pPr>
            <a:r>
              <a:t>City Council </a:t>
            </a:r>
          </a:p>
          <a:p>
            <a:pPr>
              <a:buChar char="•"/>
              <a:defRPr b="0"/>
            </a:pPr>
            <a:r>
              <a:t>50 percent + 1 YES votes to pass</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2" name="Measure E Supporters Say:"/>
          <p:cNvSpPr txBox="1"/>
          <p:nvPr>
            <p:ph type="title" idx="4294967295"/>
          </p:nvPr>
        </p:nvSpPr>
        <p:spPr>
          <a:xfrm>
            <a:off x="838200" y="304798"/>
            <a:ext cx="8229600" cy="1143004"/>
          </a:xfrm>
          <a:prstGeom prst="rect">
            <a:avLst/>
          </a:prstGeom>
        </p:spPr>
        <p:txBody>
          <a:bodyPr/>
          <a:lstStyle/>
          <a:p>
            <a:pPr defTabSz="768094">
              <a:defRPr b="1" sz="4500"/>
            </a:pPr>
          </a:p>
          <a:p>
            <a:pPr algn="l" defTabSz="768094">
              <a:defRPr b="1" sz="2600">
                <a:solidFill>
                  <a:srgbClr val="A50021"/>
                </a:solidFill>
                <a:latin typeface="Arial"/>
                <a:ea typeface="Arial"/>
                <a:cs typeface="Arial"/>
                <a:sym typeface="Arial"/>
              </a:defRPr>
            </a:pPr>
            <a:r>
              <a:t> Measure E Supporters Say:</a:t>
            </a:r>
          </a:p>
        </p:txBody>
      </p:sp>
      <p:sp>
        <p:nvSpPr>
          <p:cNvPr id="313" name="Supporters: There is a strong interest in Soccer in San Diego but without a stadium, no team will come here.  This will also bring a lot of property taxes for local schools.…"/>
          <p:cNvSpPr txBox="1"/>
          <p:nvPr>
            <p:ph type="body" idx="4294967295"/>
          </p:nvPr>
        </p:nvSpPr>
        <p:spPr>
          <a:xfrm>
            <a:off x="703261" y="1600200"/>
            <a:ext cx="7983540" cy="5105400"/>
          </a:xfrm>
          <a:prstGeom prst="rect">
            <a:avLst/>
          </a:prstGeom>
        </p:spPr>
        <p:txBody>
          <a:bodyPr/>
          <a:lstStyle/>
          <a:p>
            <a:pPr>
              <a:buSzTx/>
              <a:buNone/>
            </a:pPr>
            <a:r>
              <a:t>Supporters: There is a strong interest in Soccer in San Diego but without a stadium, no team will come here.  This will also bring a lot of property taxes for local schools.</a:t>
            </a:r>
          </a:p>
          <a:p>
            <a:pPr>
              <a:buSzTx/>
              <a:buNone/>
            </a:pPr>
            <a:r>
              <a:t>Supporters: FS Investors</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Measure E Opponents Say:"/>
          <p:cNvSpPr txBox="1"/>
          <p:nvPr>
            <p:ph type="title" idx="4294967295"/>
          </p:nvPr>
        </p:nvSpPr>
        <p:spPr>
          <a:xfrm>
            <a:off x="762000" y="3047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E Opponents Say:</a:t>
            </a:r>
          </a:p>
        </p:txBody>
      </p:sp>
      <p:sp>
        <p:nvSpPr>
          <p:cNvPr id="318" name="Gives private developers control of the stadium property for 99 years…"/>
          <p:cNvSpPr txBox="1"/>
          <p:nvPr/>
        </p:nvSpPr>
        <p:spPr>
          <a:xfrm>
            <a:off x="1087118" y="2062479"/>
            <a:ext cx="7850297" cy="81483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217235" indent="-217235" defTabSz="457200">
              <a:lnSpc>
                <a:spcPts val="4300"/>
              </a:lnSpc>
              <a:buSzPct val="100000"/>
              <a:buChar char="•"/>
              <a:defRPr sz="2100">
                <a:latin typeface="Times"/>
                <a:ea typeface="Times"/>
                <a:cs typeface="Times"/>
                <a:sym typeface="Times"/>
              </a:defRPr>
            </a:pPr>
            <a:r>
              <a:t>Gives private developers control of the stadium property for 99 years</a:t>
            </a:r>
            <a:endParaRPr sz="1900"/>
          </a:p>
          <a:p>
            <a:pPr marL="217235" indent="-217235" defTabSz="457200">
              <a:lnSpc>
                <a:spcPts val="4300"/>
              </a:lnSpc>
              <a:buSzPct val="100000"/>
              <a:buChar char="•"/>
              <a:defRPr sz="2100">
                <a:latin typeface="Times"/>
                <a:ea typeface="Times"/>
                <a:cs typeface="Times"/>
                <a:sym typeface="Times"/>
              </a:defRPr>
            </a:pPr>
            <a:r>
              <a:t>Allows developers to build what they want, when they want and prohibits public hearings or review by the City Council.</a:t>
            </a:r>
            <a:endParaRPr sz="1900"/>
          </a:p>
          <a:p>
            <a:pPr marL="217235" indent="-217235" defTabSz="457200">
              <a:lnSpc>
                <a:spcPts val="4300"/>
              </a:lnSpc>
              <a:buSzPct val="100000"/>
              <a:buChar char="•"/>
              <a:defRPr sz="2100">
                <a:latin typeface="Times"/>
                <a:ea typeface="Times"/>
                <a:cs typeface="Times"/>
                <a:sym typeface="Times"/>
              </a:defRPr>
            </a:pPr>
            <a:r>
              <a:t>Circumvents environmental review required of other major projects.</a:t>
            </a:r>
            <a:endParaRPr sz="1900"/>
          </a:p>
          <a:p>
            <a:pPr marL="217235" indent="-217235" defTabSz="457200">
              <a:lnSpc>
                <a:spcPts val="4300"/>
              </a:lnSpc>
              <a:buSzPct val="100000"/>
              <a:buChar char="•"/>
              <a:defRPr sz="2100">
                <a:latin typeface="Times"/>
                <a:ea typeface="Times"/>
                <a:cs typeface="Times"/>
                <a:sym typeface="Times"/>
              </a:defRPr>
            </a:pPr>
            <a:r>
              <a:t>Doesn’t require the actual development to look anything like the plan.</a:t>
            </a:r>
            <a:endParaRPr sz="1900"/>
          </a:p>
          <a:p>
            <a:pPr marL="217235" indent="-217235" defTabSz="457200">
              <a:lnSpc>
                <a:spcPts val="4300"/>
              </a:lnSpc>
              <a:buSzPct val="100000"/>
              <a:buChar char="•"/>
              <a:defRPr sz="2100">
                <a:latin typeface="Times"/>
                <a:ea typeface="Times"/>
                <a:cs typeface="Times"/>
                <a:sym typeface="Times"/>
              </a:defRPr>
            </a:pPr>
            <a:r>
              <a:t>Will create perpetual traffic gridlock in Mission Valley and doesn’t provide necessary funds to improve area roads and reduce impacts.</a:t>
            </a:r>
            <a:endParaRPr sz="1900"/>
          </a:p>
          <a:p>
            <a:pPr marL="217235" indent="-217235" defTabSz="457200">
              <a:lnSpc>
                <a:spcPts val="4300"/>
              </a:lnSpc>
              <a:buSzPct val="100000"/>
              <a:buChar char="•"/>
              <a:defRPr sz="2100">
                <a:latin typeface="Times"/>
                <a:ea typeface="Times"/>
                <a:cs typeface="Times"/>
                <a:sym typeface="Times"/>
              </a:defRPr>
            </a:pPr>
            <a:r>
              <a:t>Developed without public input.</a:t>
            </a:r>
            <a:endParaRPr sz="1900"/>
          </a:p>
          <a:p>
            <a:pPr marL="217235" indent="-217235" defTabSz="457200">
              <a:lnSpc>
                <a:spcPts val="4300"/>
              </a:lnSpc>
              <a:buSzPct val="100000"/>
              <a:buChar char="•"/>
              <a:defRPr sz="2100">
                <a:latin typeface="Times"/>
                <a:ea typeface="Times"/>
                <a:cs typeface="Times"/>
                <a:sym typeface="Times"/>
              </a:defRPr>
            </a:pPr>
            <a:r>
              <a:t>Doesn’t guarantee a professional soccer franchise, a soccer stadium or the promised river park.</a:t>
            </a:r>
            <a:endParaRPr sz="1900"/>
          </a:p>
          <a:p>
            <a:pPr marL="217235" indent="-217235" defTabSz="457200">
              <a:lnSpc>
                <a:spcPts val="4300"/>
              </a:lnSpc>
              <a:buSzPct val="100000"/>
              <a:buChar char="•"/>
              <a:defRPr sz="2100">
                <a:latin typeface="Times"/>
                <a:ea typeface="Times"/>
                <a:cs typeface="Times"/>
                <a:sym typeface="Times"/>
              </a:defRPr>
            </a:pPr>
            <a:r>
              <a:t>Measure E gives no rights to SDSU.</a:t>
            </a:r>
          </a:p>
          <a:p>
            <a:pPr defTabSz="457200">
              <a:lnSpc>
                <a:spcPts val="3400"/>
              </a:lnSpc>
              <a:defRPr sz="1400">
                <a:latin typeface="Times"/>
                <a:ea typeface="Times"/>
                <a:cs typeface="Times"/>
                <a:sym typeface="Times"/>
              </a:defRPr>
            </a:pPr>
          </a:p>
          <a:p>
            <a:pPr defTabSz="457200">
              <a:lnSpc>
                <a:spcPts val="3400"/>
              </a:lnSpc>
              <a:defRPr sz="1400">
                <a:latin typeface="Times"/>
                <a:ea typeface="Times"/>
                <a:cs typeface="Times"/>
                <a:sym typeface="Times"/>
              </a:defRPr>
            </a:pPr>
          </a:p>
          <a:p>
            <a:pPr defTabSz="457200">
              <a:lnSpc>
                <a:spcPts val="3400"/>
              </a:lnSpc>
              <a:defRPr sz="1400">
                <a:latin typeface="Times"/>
                <a:ea typeface="Times"/>
                <a:cs typeface="Times"/>
                <a:sym typeface="Times"/>
              </a:defRPr>
            </a:pPr>
          </a:p>
          <a:p>
            <a:pPr defTabSz="457200">
              <a:lnSpc>
                <a:spcPts val="3400"/>
              </a:lnSpc>
              <a:defRPr sz="1200">
                <a:latin typeface="Times"/>
                <a:ea typeface="Times"/>
                <a:cs typeface="Times"/>
                <a:sym typeface="Times"/>
              </a:defRPr>
            </a:pP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Measure E Yes or No?"/>
          <p:cNvSpPr txBox="1"/>
          <p:nvPr/>
        </p:nvSpPr>
        <p:spPr>
          <a:xfrm>
            <a:off x="1019175" y="244474"/>
            <a:ext cx="6870700" cy="58489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3500">
                <a:solidFill>
                  <a:srgbClr val="953735"/>
                </a:solidFill>
                <a:latin typeface="Arial"/>
                <a:ea typeface="Arial"/>
                <a:cs typeface="Arial"/>
                <a:sym typeface="Arial"/>
              </a:defRPr>
            </a:lvl1pPr>
          </a:lstStyle>
          <a:p>
            <a:pPr/>
            <a:r>
              <a:t>  Measure E Yes or No?</a:t>
            </a:r>
          </a:p>
        </p:txBody>
      </p:sp>
      <p:sp>
        <p:nvSpPr>
          <p:cNvPr id="323" name="A Yes Vote Means:You want the City to lease this land to FS Investors to develop.…"/>
          <p:cNvSpPr txBox="1"/>
          <p:nvPr/>
        </p:nvSpPr>
        <p:spPr>
          <a:xfrm>
            <a:off x="920749" y="1066800"/>
            <a:ext cx="8218490" cy="24917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700"/>
              </a:spcBef>
              <a:defRPr sz="3000">
                <a:solidFill>
                  <a:srgbClr val="254061"/>
                </a:solidFill>
                <a:latin typeface="+mn-lt"/>
                <a:ea typeface="+mn-ea"/>
                <a:cs typeface="+mn-cs"/>
                <a:sym typeface="Calibri"/>
              </a:defRPr>
            </a:pPr>
            <a:r>
              <a:t>A </a:t>
            </a:r>
            <a:r>
              <a:rPr>
                <a:solidFill>
                  <a:srgbClr val="008000"/>
                </a:solidFill>
              </a:rPr>
              <a:t>Yes</a:t>
            </a:r>
            <a:r>
              <a:t> Vote Means:You want the City to lease this land to FS Investors to develop.</a:t>
            </a:r>
          </a:p>
          <a:p>
            <a:pPr defTabSz="457200">
              <a:spcBef>
                <a:spcPts val="700"/>
              </a:spcBef>
              <a:defRPr sz="3000">
                <a:solidFill>
                  <a:srgbClr val="254061"/>
                </a:solidFill>
                <a:latin typeface="+mn-lt"/>
                <a:ea typeface="+mn-ea"/>
                <a:cs typeface="+mn-cs"/>
                <a:sym typeface="Calibri"/>
              </a:defRPr>
            </a:pPr>
          </a:p>
          <a:p>
            <a:pPr defTabSz="457200">
              <a:spcBef>
                <a:spcPts val="700"/>
              </a:spcBef>
              <a:defRPr sz="3000">
                <a:solidFill>
                  <a:srgbClr val="254061"/>
                </a:solidFill>
                <a:latin typeface="+mn-lt"/>
                <a:ea typeface="+mn-ea"/>
                <a:cs typeface="+mn-cs"/>
                <a:sym typeface="Calibri"/>
              </a:defRPr>
            </a:pPr>
            <a:r>
              <a:t>A </a:t>
            </a:r>
            <a:r>
              <a:rPr>
                <a:solidFill>
                  <a:srgbClr val="FF0000"/>
                </a:solidFill>
              </a:rPr>
              <a:t>No</a:t>
            </a:r>
            <a:r>
              <a:t> Vote Means:You do not want FS Investors to lease this land from the City of San Diego.</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Measure G Shall the City sell Mission Valley stadium property to San Diego State University or any SDUS auxiliary organization, entity or affiliate, consistent with price, terms and conditions described in the measure, to allow the California State University Board of Trustees to determine its development, which may include stadium, recreational, educational, residential, office, hotel, retail and other uses; and if sold, shall the City set aside adjacent land for a river park?  (Initiative )"/>
          <p:cNvSpPr txBox="1"/>
          <p:nvPr>
            <p:ph type="title" idx="4294967295"/>
          </p:nvPr>
        </p:nvSpPr>
        <p:spPr>
          <a:xfrm>
            <a:off x="472280" y="1195981"/>
            <a:ext cx="8439202" cy="3852569"/>
          </a:xfrm>
          <a:prstGeom prst="rect">
            <a:avLst/>
          </a:prstGeom>
        </p:spPr>
        <p:txBody>
          <a:bodyPr/>
          <a:lstStyle/>
          <a:p>
            <a:pPr defTabSz="402336">
              <a:defRPr b="1" sz="2300"/>
            </a:pPr>
            <a:r>
              <a:t>Measure G</a:t>
            </a:r>
            <a:br/>
            <a:r>
              <a:t>Shall the City sell Mission Valley stadium property to San Diego State University or any SDSU auxiliary organization, entity or affiliate, consistent with price, terms and conditions described in the measure, to allow the California State University Board of Trustees to determine its development, which may include stadium, recreational, educational, residential, office, hotel, retail and other uses; and if sold, shall the City set aside adjacent land for a river park? </a:t>
            </a:r>
            <a:br/>
            <a:r>
              <a:rPr sz="1400"/>
              <a:t>(</a:t>
            </a:r>
            <a:r>
              <a:rPr i="1" sz="1200"/>
              <a:t>Initiative </a:t>
            </a:r>
            <a:r>
              <a:rPr sz="1400"/>
              <a:t>)</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9"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330" name="The Chargers have left the City and the Stadium is now costing the City with little income to help cover the costs.The land may be some of the most valuable city-owned property.…"/>
          <p:cNvSpPr txBox="1"/>
          <p:nvPr>
            <p:ph type="body" idx="4294967295"/>
          </p:nvPr>
        </p:nvSpPr>
        <p:spPr>
          <a:xfrm>
            <a:off x="965199" y="1816100"/>
            <a:ext cx="7983540" cy="4525963"/>
          </a:xfrm>
          <a:prstGeom prst="rect">
            <a:avLst/>
          </a:prstGeom>
        </p:spPr>
        <p:txBody>
          <a:bodyPr/>
          <a:lstStyle/>
          <a:p>
            <a:pPr>
              <a:spcBef>
                <a:spcPts val="500"/>
              </a:spcBef>
              <a:buChar char="•"/>
              <a:defRPr b="0" sz="2400"/>
            </a:pPr>
            <a:r>
              <a:t>The Chargers have left the City and the Stadium is now costing the City with little income to help cover the costs.The land may be some of the most valuable city-owned property.</a:t>
            </a:r>
          </a:p>
          <a:p>
            <a:pPr>
              <a:spcBef>
                <a:spcPts val="500"/>
              </a:spcBef>
              <a:buChar char="•"/>
              <a:defRPr b="0" sz="2400"/>
            </a:pPr>
            <a:r>
              <a:t>There is a need for housing and many in the city want a sports team to come here.</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4" name="What Measure G Would Do"/>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What Measure G Would Do</a:t>
            </a:r>
          </a:p>
        </p:txBody>
      </p:sp>
      <p:sp>
        <p:nvSpPr>
          <p:cNvPr id="335" name="It would authorize the City of San Diego to sell the Qualcomm Stadium site to SDSU to redevelop it as a mixed use center which would include a 35,000 seat stadium for SDSU football and allow a second campus to be developed on the remainder of the site.  The campus would include recreational facilities, residential facilities, office, retail, hotel uses and a river park where the San Diego River flows."/>
          <p:cNvSpPr txBox="1"/>
          <p:nvPr>
            <p:ph type="body" idx="4294967295"/>
          </p:nvPr>
        </p:nvSpPr>
        <p:spPr>
          <a:xfrm>
            <a:off x="685799" y="1828800"/>
            <a:ext cx="7983540" cy="4525963"/>
          </a:xfrm>
          <a:prstGeom prst="rect">
            <a:avLst/>
          </a:prstGeom>
        </p:spPr>
        <p:txBody>
          <a:bodyPr/>
          <a:lstStyle>
            <a:lvl1pPr>
              <a:spcBef>
                <a:spcPts val="600"/>
              </a:spcBef>
              <a:buChar char="•"/>
              <a:defRPr b="0" sz="2800"/>
            </a:lvl1pPr>
          </a:lstStyle>
          <a:p>
            <a:pPr/>
            <a:r>
              <a:t>It would authorize the City of San Diego to sell the Qualcomm Stadium site to SDSU to redevelop it as a mixed use center which would include a 35,000 seat stadium for SDSU football and allow a second campus to be developed on the remainder of the site.  The campus would include recreational facilities, residential facilities, office, retail, hotel uses and a river park where the San Diego River flows.  </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9" name="Fiscal Impact"/>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Fiscal Impact</a:t>
            </a:r>
          </a:p>
        </p:txBody>
      </p:sp>
      <p:sp>
        <p:nvSpPr>
          <p:cNvPr id="340" name="Measure requires the land to be sold at Fair Market value as of October 17, 2017 but the price could be adjusted to account for stadium demolition costs, environmental factors, the cost to develop a river park and other factors.  I n June, 2017 the appraised value was $73.8 M.The initiative does not allow  the General Fund to fund the river park but it doesn’t prohibit any other funding sources including the City to fund it."/>
          <p:cNvSpPr txBox="1"/>
          <p:nvPr>
            <p:ph type="body" idx="4294967295"/>
          </p:nvPr>
        </p:nvSpPr>
        <p:spPr>
          <a:xfrm>
            <a:off x="761999" y="1828800"/>
            <a:ext cx="7983540" cy="4525963"/>
          </a:xfrm>
          <a:prstGeom prst="rect">
            <a:avLst/>
          </a:prstGeom>
        </p:spPr>
        <p:txBody>
          <a:bodyPr/>
          <a:lstStyle>
            <a:lvl1pPr marL="312038" indent="-312038" defTabSz="832102">
              <a:spcBef>
                <a:spcPts val="600"/>
              </a:spcBef>
              <a:buChar char="•"/>
              <a:defRPr b="0" sz="2900"/>
            </a:lvl1pPr>
          </a:lstStyle>
          <a:p>
            <a:pPr/>
            <a:r>
              <a:t>Measure requires the land to be sold at Fair Market value as of October 17, 2017 but the price could be adjusted to account for stadium demolition costs, environmental factors, the cost to develop a river park and other factors.In June,2017 the appraised value was $73.8 M.The initiative does not allow  the General Fund to fund the river park but it doesn’t prohibit any other funding sources, including the City, to fund it.</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4" name="Measure G Supporters Say:"/>
          <p:cNvSpPr txBox="1"/>
          <p:nvPr>
            <p:ph type="title" idx="4294967295"/>
          </p:nvPr>
        </p:nvSpPr>
        <p:spPr>
          <a:xfrm>
            <a:off x="838200" y="304798"/>
            <a:ext cx="8229600" cy="1143004"/>
          </a:xfrm>
          <a:prstGeom prst="rect">
            <a:avLst/>
          </a:prstGeom>
        </p:spPr>
        <p:txBody>
          <a:bodyPr/>
          <a:lstStyle>
            <a:lvl1pPr algn="l">
              <a:defRPr b="1" sz="3200">
                <a:solidFill>
                  <a:srgbClr val="A50021"/>
                </a:solidFill>
                <a:latin typeface="Arial"/>
                <a:ea typeface="Arial"/>
                <a:cs typeface="Arial"/>
                <a:sym typeface="Arial"/>
              </a:defRPr>
            </a:lvl1pPr>
          </a:lstStyle>
          <a:p>
            <a:pPr/>
            <a:r>
              <a:t>Measure G Supporters Say:</a:t>
            </a:r>
          </a:p>
        </p:txBody>
      </p:sp>
      <p:sp>
        <p:nvSpPr>
          <p:cNvPr id="345" name="Would meet the long term educational needs of SDSU…"/>
          <p:cNvSpPr txBox="1"/>
          <p:nvPr>
            <p:ph type="body" idx="4294967295"/>
          </p:nvPr>
        </p:nvSpPr>
        <p:spPr>
          <a:xfrm>
            <a:off x="703261" y="1600200"/>
            <a:ext cx="7983540" cy="5105400"/>
          </a:xfrm>
          <a:prstGeom prst="rect">
            <a:avLst/>
          </a:prstGeom>
        </p:spPr>
        <p:txBody>
          <a:bodyPr/>
          <a:lstStyle/>
          <a:p>
            <a:pPr marL="339470" indent="-339470" defTabSz="905255">
              <a:spcBef>
                <a:spcPts val="600"/>
              </a:spcBef>
              <a:buChar char="•"/>
              <a:defRPr b="0" sz="2300"/>
            </a:pPr>
            <a:r>
              <a:t>Would meet the long term educational needs of SDSU</a:t>
            </a:r>
          </a:p>
          <a:p>
            <a:pPr marL="339470" indent="-339470" defTabSz="905255">
              <a:spcBef>
                <a:spcPts val="600"/>
              </a:spcBef>
              <a:buChar char="•"/>
              <a:defRPr b="0" sz="2300"/>
            </a:pPr>
            <a:r>
              <a:t>It would create a research and tech center to boost the local economy.</a:t>
            </a:r>
          </a:p>
          <a:p>
            <a:pPr marL="339470" indent="-339470" defTabSz="905255">
              <a:spcBef>
                <a:spcPts val="600"/>
              </a:spcBef>
              <a:buChar char="•"/>
              <a:defRPr b="0" sz="2300"/>
            </a:pPr>
            <a:r>
              <a:t>Would provide a football stadium for SDSU Aztecs under University control.</a:t>
            </a:r>
          </a:p>
          <a:p>
            <a:pPr marL="339470" indent="-339470" defTabSz="905255">
              <a:spcBef>
                <a:spcPts val="600"/>
              </a:spcBef>
              <a:buChar char="•"/>
              <a:defRPr b="0" sz="2300"/>
            </a:pPr>
            <a:r>
              <a:t>Would provide a river park near the Qualcomm site</a:t>
            </a:r>
          </a:p>
          <a:p>
            <a:pPr marL="339470" indent="-339470" defTabSz="905255">
              <a:spcBef>
                <a:spcPts val="600"/>
              </a:spcBef>
              <a:buChar char="•"/>
              <a:defRPr b="0" sz="2300"/>
            </a:pPr>
            <a:r>
              <a:t>Would provide for a transparent planning process which complies with CEQA</a:t>
            </a:r>
          </a:p>
          <a:p>
            <a:pPr marL="339470" indent="-339470" defTabSz="905255">
              <a:spcBef>
                <a:spcPts val="600"/>
              </a:spcBef>
              <a:buChar char="•"/>
              <a:defRPr b="0" sz="2300"/>
            </a:pPr>
            <a:r>
              <a:t>Would generate high quality jobs and state and local tax revenues.</a:t>
            </a:r>
          </a:p>
          <a:p>
            <a:pPr marL="339470" indent="-339470" defTabSz="905255">
              <a:spcBef>
                <a:spcPts val="600"/>
              </a:spcBef>
              <a:buChar char="•"/>
              <a:defRPr b="0" sz="2300"/>
            </a:pPr>
            <a:r>
              <a:t>Supporters: Friends of SDSU;Lincoln Club, SD Democratic Party, SD Firefighters, SDPOA,SD Military Advisory Council</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7" name="Measure G Opponents Say:"/>
          <p:cNvSpPr txBox="1"/>
          <p:nvPr>
            <p:ph type="title" idx="4294967295"/>
          </p:nvPr>
        </p:nvSpPr>
        <p:spPr>
          <a:xfrm>
            <a:off x="762000" y="3047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G Opponents Say:</a:t>
            </a:r>
          </a:p>
        </p:txBody>
      </p:sp>
      <p:sp>
        <p:nvSpPr>
          <p:cNvPr id="348" name="Would allow developers, not SDSU to develop the land.…"/>
          <p:cNvSpPr txBox="1"/>
          <p:nvPr>
            <p:ph type="body" idx="4294967295"/>
          </p:nvPr>
        </p:nvSpPr>
        <p:spPr>
          <a:xfrm>
            <a:off x="762000" y="1676400"/>
            <a:ext cx="7696200" cy="4724400"/>
          </a:xfrm>
          <a:prstGeom prst="rect">
            <a:avLst/>
          </a:prstGeom>
        </p:spPr>
        <p:txBody>
          <a:bodyPr/>
          <a:lstStyle/>
          <a:p>
            <a:pPr>
              <a:spcBef>
                <a:spcPts val="600"/>
              </a:spcBef>
              <a:buChar char="•"/>
              <a:defRPr b="0" sz="2800"/>
            </a:pPr>
            <a:r>
              <a:t>Would allow developers, not SDSU to develop the land.</a:t>
            </a:r>
          </a:p>
          <a:p>
            <a:pPr>
              <a:spcBef>
                <a:spcPts val="600"/>
              </a:spcBef>
              <a:buChar char="•"/>
              <a:defRPr b="0" sz="2800"/>
            </a:pPr>
            <a:r>
              <a:t>Allows private developers to build office parks and condos.  Campus expansion would not occur until 2035.</a:t>
            </a:r>
          </a:p>
          <a:p>
            <a:pPr>
              <a:spcBef>
                <a:spcPts val="600"/>
              </a:spcBef>
              <a:buChar char="•"/>
              <a:defRPr b="0" sz="2800"/>
            </a:pPr>
            <a:r>
              <a:t>Will not provide K-12 schools with needed funding.</a:t>
            </a:r>
          </a:p>
          <a:p>
            <a:pPr>
              <a:spcBef>
                <a:spcPts val="600"/>
              </a:spcBef>
              <a:buChar char="•"/>
              <a:defRPr b="0" sz="2800"/>
            </a:pPr>
            <a:r>
              <a:t>Opponents: FS Investors</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0" name="Measure G: Yes or No?"/>
          <p:cNvSpPr txBox="1"/>
          <p:nvPr/>
        </p:nvSpPr>
        <p:spPr>
          <a:xfrm>
            <a:off x="1019175" y="244474"/>
            <a:ext cx="6870700" cy="58489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3500">
                <a:solidFill>
                  <a:srgbClr val="953735"/>
                </a:solidFill>
                <a:latin typeface="Arial"/>
                <a:ea typeface="Arial"/>
                <a:cs typeface="Arial"/>
                <a:sym typeface="Arial"/>
              </a:defRPr>
            </a:lvl1pPr>
          </a:lstStyle>
          <a:p>
            <a:pPr/>
            <a:r>
              <a:t>Measure G: Yes or No?</a:t>
            </a:r>
          </a:p>
        </p:txBody>
      </p:sp>
      <p:sp>
        <p:nvSpPr>
          <p:cNvPr id="351" name="A Yes Vote Means:the land would be sold to SDSU and a planning process would begin.…"/>
          <p:cNvSpPr txBox="1"/>
          <p:nvPr/>
        </p:nvSpPr>
        <p:spPr>
          <a:xfrm>
            <a:off x="920749" y="1066799"/>
            <a:ext cx="8218490" cy="25298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700"/>
              </a:spcBef>
              <a:defRPr sz="3200">
                <a:solidFill>
                  <a:srgbClr val="254061"/>
                </a:solidFill>
                <a:latin typeface="+mn-lt"/>
                <a:ea typeface="+mn-ea"/>
                <a:cs typeface="+mn-cs"/>
                <a:sym typeface="Calibri"/>
              </a:defRPr>
            </a:pPr>
            <a:r>
              <a:t>A </a:t>
            </a:r>
            <a:r>
              <a:rPr>
                <a:solidFill>
                  <a:srgbClr val="008000"/>
                </a:solidFill>
              </a:rPr>
              <a:t>Yes</a:t>
            </a:r>
            <a:r>
              <a:t> Vote Means:the land would be sold to SDSU and a planning process would begin.</a:t>
            </a:r>
          </a:p>
          <a:p>
            <a:pPr defTabSz="457200">
              <a:spcBef>
                <a:spcPts val="700"/>
              </a:spcBef>
              <a:defRPr sz="3200">
                <a:solidFill>
                  <a:srgbClr val="254061"/>
                </a:solidFill>
                <a:latin typeface="+mn-lt"/>
                <a:ea typeface="+mn-ea"/>
                <a:cs typeface="+mn-cs"/>
                <a:sym typeface="Calibri"/>
              </a:defRPr>
            </a:pPr>
            <a:r>
              <a:t>A </a:t>
            </a:r>
            <a:r>
              <a:rPr>
                <a:solidFill>
                  <a:srgbClr val="FF0000"/>
                </a:solidFill>
              </a:rPr>
              <a:t>No</a:t>
            </a:r>
            <a:r>
              <a:t> Vote Means:the land would continue to belong to the City of San Diego and they would decide what to do with it.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Is it……"/>
          <p:cNvSpPr txBox="1"/>
          <p:nvPr/>
        </p:nvSpPr>
        <p:spPr>
          <a:xfrm>
            <a:off x="1339849" y="1573212"/>
            <a:ext cx="5343632" cy="30378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defRPr sz="2800">
                <a:solidFill>
                  <a:srgbClr val="000066"/>
                </a:solidFill>
                <a:latin typeface="+mn-lt"/>
                <a:ea typeface="+mn-ea"/>
                <a:cs typeface="+mn-cs"/>
                <a:sym typeface="Calibri"/>
              </a:defRPr>
            </a:pPr>
            <a:r>
              <a:t>Is it…</a:t>
            </a:r>
          </a:p>
          <a:p>
            <a:pPr lvl="1" indent="857250">
              <a:defRPr sz="1800">
                <a:solidFill>
                  <a:srgbClr val="000066"/>
                </a:solidFill>
                <a:latin typeface="+mn-lt"/>
                <a:ea typeface="+mn-ea"/>
                <a:cs typeface="+mn-cs"/>
                <a:sym typeface="Calibri"/>
              </a:defRPr>
            </a:pPr>
            <a:r>
              <a:t>	Too complex for a “yes’ or “no” answer?</a:t>
            </a:r>
          </a:p>
          <a:p>
            <a:pPr lvl="1" indent="857250">
              <a:defRPr sz="1800">
                <a:solidFill>
                  <a:srgbClr val="000066"/>
                </a:solidFill>
                <a:latin typeface="+mn-lt"/>
                <a:ea typeface="+mn-ea"/>
                <a:cs typeface="+mn-cs"/>
                <a:sym typeface="Calibri"/>
              </a:defRPr>
            </a:pPr>
            <a:r>
              <a:t>	The solution to the problem?</a:t>
            </a:r>
          </a:p>
          <a:p>
            <a:pPr lvl="1" indent="857250">
              <a:defRPr sz="1800">
                <a:solidFill>
                  <a:srgbClr val="000066"/>
                </a:solidFill>
                <a:latin typeface="+mn-lt"/>
                <a:ea typeface="+mn-ea"/>
                <a:cs typeface="+mn-cs"/>
                <a:sym typeface="Calibri"/>
              </a:defRPr>
            </a:pPr>
            <a:r>
              <a:t>	Written well?</a:t>
            </a:r>
          </a:p>
          <a:p>
            <a:pPr lvl="1" indent="857250">
              <a:defRPr sz="1800">
                <a:solidFill>
                  <a:srgbClr val="000066"/>
                </a:solidFill>
                <a:latin typeface="+mn-lt"/>
                <a:ea typeface="+mn-ea"/>
                <a:cs typeface="+mn-cs"/>
                <a:sym typeface="Calibri"/>
              </a:defRPr>
            </a:pPr>
            <a:r>
              <a:t>	Paid for?</a:t>
            </a:r>
          </a:p>
          <a:p>
            <a:pPr lvl="1" indent="857250">
              <a:defRPr sz="1800">
                <a:solidFill>
                  <a:srgbClr val="000066"/>
                </a:solidFill>
                <a:latin typeface="+mn-lt"/>
                <a:ea typeface="+mn-ea"/>
                <a:cs typeface="+mn-cs"/>
                <a:sym typeface="Calibri"/>
              </a:defRPr>
            </a:pPr>
          </a:p>
          <a:p>
            <a:pPr>
              <a:defRPr sz="2800">
                <a:solidFill>
                  <a:srgbClr val="000066"/>
                </a:solidFill>
                <a:latin typeface="+mn-lt"/>
                <a:ea typeface="+mn-ea"/>
                <a:cs typeface="+mn-cs"/>
                <a:sym typeface="Calibri"/>
              </a:defRPr>
            </a:pPr>
            <a:r>
              <a:t>Does it…</a:t>
            </a:r>
          </a:p>
          <a:p>
            <a:pPr>
              <a:defRPr sz="1800">
                <a:solidFill>
                  <a:srgbClr val="000066"/>
                </a:solidFill>
                <a:latin typeface="+mn-lt"/>
                <a:ea typeface="+mn-ea"/>
                <a:cs typeface="+mn-cs"/>
                <a:sym typeface="Calibri"/>
              </a:defRPr>
            </a:pPr>
            <a:r>
              <a:t>     	Create new problems?</a:t>
            </a:r>
          </a:p>
          <a:p>
            <a:pPr lvl="1" indent="857250">
              <a:defRPr sz="1800">
                <a:solidFill>
                  <a:srgbClr val="000066"/>
                </a:solidFill>
                <a:latin typeface="+mn-lt"/>
                <a:ea typeface="+mn-ea"/>
                <a:cs typeface="+mn-cs"/>
                <a:sym typeface="Calibri"/>
              </a:defRPr>
            </a:pPr>
            <a:r>
              <a:t>	Restrict the budget that would pay for it?</a:t>
            </a:r>
          </a:p>
          <a:p>
            <a:pPr lvl="1" indent="857250">
              <a:defRPr sz="1800">
                <a:solidFill>
                  <a:srgbClr val="000066"/>
                </a:solidFill>
                <a:latin typeface="+mn-lt"/>
                <a:ea typeface="+mn-ea"/>
                <a:cs typeface="+mn-cs"/>
                <a:sym typeface="Calibri"/>
              </a:defRPr>
            </a:pPr>
            <a:r>
              <a:t>	Belong in the Charter?</a:t>
            </a:r>
          </a:p>
        </p:txBody>
      </p:sp>
      <p:sp>
        <p:nvSpPr>
          <p:cNvPr id="157" name="Evaluating Measures"/>
          <p:cNvSpPr txBox="1"/>
          <p:nvPr/>
        </p:nvSpPr>
        <p:spPr>
          <a:xfrm>
            <a:off x="944561" y="255585"/>
            <a:ext cx="4373644" cy="609880"/>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3600">
                <a:solidFill>
                  <a:srgbClr val="A50021"/>
                </a:solidFill>
                <a:latin typeface="Arial"/>
                <a:ea typeface="Arial"/>
                <a:cs typeface="Arial"/>
                <a:sym typeface="Arial"/>
              </a:defRPr>
            </a:lvl1pPr>
          </a:lstStyle>
          <a:p>
            <a:pPr/>
            <a:r>
              <a:t>Evaluating Measures</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3" name="Measure H Term Limits for San Diego Unified Board of Education Members (Initiative Statute)"/>
          <p:cNvSpPr txBox="1"/>
          <p:nvPr>
            <p:ph type="title" idx="4294967295"/>
          </p:nvPr>
        </p:nvSpPr>
        <p:spPr>
          <a:xfrm>
            <a:off x="381000" y="914400"/>
            <a:ext cx="8153400" cy="4724400"/>
          </a:xfrm>
          <a:prstGeom prst="rect">
            <a:avLst/>
          </a:prstGeom>
        </p:spPr>
        <p:txBody>
          <a:bodyPr/>
          <a:lstStyle/>
          <a:p>
            <a:pPr>
              <a:defRPr b="1" sz="5400"/>
            </a:pPr>
            <a:r>
              <a:t>Measure H</a:t>
            </a:r>
            <a:br/>
            <a:r>
              <a:rPr sz="5000"/>
              <a:t>Term Limits for San Diego Unified Board of Education Members</a:t>
            </a:r>
            <a:br>
              <a:rPr sz="5000"/>
            </a:br>
            <a:r>
              <a:rPr sz="3200"/>
              <a:t>(</a:t>
            </a:r>
            <a:r>
              <a:rPr i="1" sz="2900"/>
              <a:t>Initiative Statute</a:t>
            </a:r>
            <a:r>
              <a:rPr sz="3200"/>
              <a:t>)</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7" name="The Way It Is Now"/>
          <p:cNvSpPr txBox="1"/>
          <p:nvPr>
            <p:ph type="title" idx="4294967295"/>
          </p:nvPr>
        </p:nvSpPr>
        <p:spPr>
          <a:xfrm>
            <a:off x="457200" y="92072"/>
            <a:ext cx="8229600" cy="1508130"/>
          </a:xfrm>
          <a:prstGeom prst="rect">
            <a:avLst/>
          </a:prstGeom>
        </p:spPr>
        <p:txBody>
          <a:bodyPr/>
          <a:lstStyle>
            <a:lvl1pPr>
              <a:defRPr b="1">
                <a:solidFill>
                  <a:srgbClr val="953735"/>
                </a:solidFill>
              </a:defRPr>
            </a:lvl1pPr>
          </a:lstStyle>
          <a:p>
            <a:pPr/>
            <a:r>
              <a:t>The Way It Is Now</a:t>
            </a:r>
          </a:p>
        </p:txBody>
      </p:sp>
      <p:sp>
        <p:nvSpPr>
          <p:cNvPr id="358" name="There are no term limits for SDUSD  School Board members now."/>
          <p:cNvSpPr txBox="1"/>
          <p:nvPr>
            <p:ph type="body" idx="4294967295"/>
          </p:nvPr>
        </p:nvSpPr>
        <p:spPr>
          <a:xfrm>
            <a:off x="457200" y="1600200"/>
            <a:ext cx="8229600" cy="5257800"/>
          </a:xfrm>
          <a:prstGeom prst="rect">
            <a:avLst/>
          </a:prstGeom>
        </p:spPr>
        <p:txBody>
          <a:bodyPr/>
          <a:lstStyle/>
          <a:p>
            <a:pPr/>
            <a:r>
              <a:t>There are no term limits for SDUSD  School Board members now.</a:t>
            </a: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0" name="What Measure H Would Do"/>
          <p:cNvSpPr txBox="1"/>
          <p:nvPr>
            <p:ph type="title" idx="4294967295"/>
          </p:nvPr>
        </p:nvSpPr>
        <p:spPr>
          <a:xfrm>
            <a:off x="457200" y="92072"/>
            <a:ext cx="8229600" cy="1383115"/>
          </a:xfrm>
          <a:prstGeom prst="rect">
            <a:avLst/>
          </a:prstGeom>
        </p:spPr>
        <p:txBody>
          <a:bodyPr/>
          <a:lstStyle>
            <a:lvl1pPr>
              <a:defRPr b="1">
                <a:solidFill>
                  <a:srgbClr val="953735"/>
                </a:solidFill>
              </a:defRPr>
            </a:lvl1pPr>
          </a:lstStyle>
          <a:p>
            <a:pPr/>
            <a:r>
              <a:t>What Measure H Would Do</a:t>
            </a:r>
          </a:p>
        </p:txBody>
      </p:sp>
      <p:sp>
        <p:nvSpPr>
          <p:cNvPr id="361" name="This measure would limit a member of the School Board to serving three 4-year terms, beginning in 2020. Those school Board members who hold office on the date of the November 2020 election would not have their prior or current terms counted for purposes of the new term limit."/>
          <p:cNvSpPr txBox="1"/>
          <p:nvPr>
            <p:ph type="body" idx="4294967295"/>
          </p:nvPr>
        </p:nvSpPr>
        <p:spPr>
          <a:xfrm>
            <a:off x="849362" y="1819473"/>
            <a:ext cx="7837438" cy="5038528"/>
          </a:xfrm>
          <a:prstGeom prst="rect">
            <a:avLst/>
          </a:prstGeom>
        </p:spPr>
        <p:txBody>
          <a:bodyPr/>
          <a:lstStyle>
            <a:lvl1pPr marL="0" indent="0" defTabSz="434340">
              <a:lnSpc>
                <a:spcPts val="5200"/>
              </a:lnSpc>
              <a:buSzTx/>
              <a:buNone/>
              <a:defRPr sz="2900">
                <a:solidFill>
                  <a:srgbClr val="2E3E5A"/>
                </a:solidFill>
                <a:latin typeface="Helvetica Neue"/>
                <a:ea typeface="Helvetica Neue"/>
                <a:cs typeface="Helvetica Neue"/>
                <a:sym typeface="Helvetica Neue"/>
              </a:defRPr>
            </a:lvl1pPr>
          </a:lstStyle>
          <a:p>
            <a:pPr/>
            <a:r>
              <a:t>This measure would limit a member of the School Board to serving three 4-year terms, beginning in 2020. Those school Board members who hold office on the date of the November 2020 election would not have their prior or current terms counted for purposes of the new term limit.</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3" name="Fiscal Impact"/>
          <p:cNvSpPr txBox="1"/>
          <p:nvPr>
            <p:ph type="title" idx="4294967295"/>
          </p:nvPr>
        </p:nvSpPr>
        <p:spPr>
          <a:xfrm>
            <a:off x="457200" y="92072"/>
            <a:ext cx="8229600" cy="1508130"/>
          </a:xfrm>
          <a:prstGeom prst="rect">
            <a:avLst/>
          </a:prstGeom>
        </p:spPr>
        <p:txBody>
          <a:bodyPr/>
          <a:lstStyle>
            <a:lvl1pPr>
              <a:defRPr b="1">
                <a:solidFill>
                  <a:srgbClr val="953735"/>
                </a:solidFill>
              </a:defRPr>
            </a:lvl1pPr>
          </a:lstStyle>
          <a:p>
            <a:pPr/>
            <a:r>
              <a:t>Fiscal Impact</a:t>
            </a:r>
          </a:p>
        </p:txBody>
      </p:sp>
      <p:sp>
        <p:nvSpPr>
          <p:cNvPr id="364" name="There is no fiscal impact on this measure."/>
          <p:cNvSpPr txBox="1"/>
          <p:nvPr>
            <p:ph type="body" idx="4294967295"/>
          </p:nvPr>
        </p:nvSpPr>
        <p:spPr>
          <a:xfrm>
            <a:off x="457200" y="1600200"/>
            <a:ext cx="8229600" cy="5257800"/>
          </a:xfrm>
          <a:prstGeom prst="rect">
            <a:avLst/>
          </a:prstGeom>
        </p:spPr>
        <p:txBody>
          <a:bodyPr/>
          <a:lstStyle/>
          <a:p>
            <a:pPr/>
            <a:r>
              <a:t>There is no fiscal impact on this measure.</a:t>
            </a:r>
          </a:p>
        </p:txBody>
      </p:sp>
    </p:spTree>
  </p:cSld>
  <p:clrMapOvr>
    <a:masterClrMapping/>
  </p:clrMapOvr>
  <p:transition xmlns:p14="http://schemas.microsoft.com/office/powerpoint/2010/main" spd="med" advClick="1"/>
</p:sld>
</file>

<file path=ppt/slides/slide5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6" name="Measure H Supporters Say:"/>
          <p:cNvSpPr txBox="1"/>
          <p:nvPr>
            <p:ph type="title" idx="4294967295"/>
          </p:nvPr>
        </p:nvSpPr>
        <p:spPr>
          <a:xfrm>
            <a:off x="457200" y="92072"/>
            <a:ext cx="8229600" cy="1508130"/>
          </a:xfrm>
          <a:prstGeom prst="rect">
            <a:avLst/>
          </a:prstGeom>
        </p:spPr>
        <p:txBody>
          <a:bodyPr/>
          <a:lstStyle>
            <a:lvl1pPr algn="l">
              <a:defRPr b="1" sz="3200">
                <a:solidFill>
                  <a:srgbClr val="A50021"/>
                </a:solidFill>
                <a:latin typeface="Arial"/>
                <a:ea typeface="Arial"/>
                <a:cs typeface="Arial"/>
                <a:sym typeface="Arial"/>
              </a:defRPr>
            </a:lvl1pPr>
          </a:lstStyle>
          <a:p>
            <a:pPr/>
            <a:r>
              <a:t>     Measure H Supporters Say:</a:t>
            </a:r>
          </a:p>
        </p:txBody>
      </p:sp>
      <p:sp>
        <p:nvSpPr>
          <p:cNvPr id="367" name="Incumbents enjoy name recognition that often give them an advantage that tends to keep others from running against them and for people to vote for the familiar name.Lack of turnover can cause stagnation with few new ideas."/>
          <p:cNvSpPr txBox="1"/>
          <p:nvPr>
            <p:ph type="body" idx="4294967295"/>
          </p:nvPr>
        </p:nvSpPr>
        <p:spPr>
          <a:xfrm>
            <a:off x="457200" y="1600200"/>
            <a:ext cx="8229600" cy="5257800"/>
          </a:xfrm>
          <a:prstGeom prst="rect">
            <a:avLst/>
          </a:prstGeom>
        </p:spPr>
        <p:txBody>
          <a:bodyPr/>
          <a:lstStyle/>
          <a:p>
            <a:pPr/>
            <a:r>
              <a:t>Incumbents enjoy name recognition that often give them an advantage that tends to keep others from running against them and for people to vote for the familiar name.Lack of turnover can cause stagnation with few new ideas.</a:t>
            </a:r>
          </a:p>
        </p:txBody>
      </p:sp>
    </p:spTree>
  </p:cSld>
  <p:clrMapOvr>
    <a:masterClrMapping/>
  </p:clrMapOvr>
  <p:transition xmlns:p14="http://schemas.microsoft.com/office/powerpoint/2010/main" spd="med" advClick="1"/>
</p:sld>
</file>

<file path=ppt/slides/slide5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9" name="Measure H Opponents Say:"/>
          <p:cNvSpPr txBox="1"/>
          <p:nvPr>
            <p:ph type="title" idx="4294967295"/>
          </p:nvPr>
        </p:nvSpPr>
        <p:spPr>
          <a:xfrm>
            <a:off x="457200" y="92072"/>
            <a:ext cx="8229600" cy="1508130"/>
          </a:xfrm>
          <a:prstGeom prst="rect">
            <a:avLst/>
          </a:prstGeom>
        </p:spPr>
        <p:txBody>
          <a:bodyPr/>
          <a:lstStyle>
            <a:lvl1pPr algn="l">
              <a:defRPr b="1" sz="3200">
                <a:solidFill>
                  <a:srgbClr val="953735"/>
                </a:solidFill>
                <a:latin typeface="Arial"/>
                <a:ea typeface="Arial"/>
                <a:cs typeface="Arial"/>
                <a:sym typeface="Arial"/>
              </a:defRPr>
            </a:lvl1pPr>
          </a:lstStyle>
          <a:p>
            <a:pPr/>
            <a:r>
              <a:t>       Measure H Opponents Say:</a:t>
            </a:r>
          </a:p>
        </p:txBody>
      </p:sp>
      <p:sp>
        <p:nvSpPr>
          <p:cNvPr id="370" name="Disqualifying experienced members has been shown to leave much institutional knowledge with staff or lobbyists rather allowing competent members to grow in understanding of the job."/>
          <p:cNvSpPr txBox="1"/>
          <p:nvPr>
            <p:ph type="body" idx="4294967295"/>
          </p:nvPr>
        </p:nvSpPr>
        <p:spPr>
          <a:xfrm>
            <a:off x="457200" y="1600200"/>
            <a:ext cx="8229600" cy="5257800"/>
          </a:xfrm>
          <a:prstGeom prst="rect">
            <a:avLst/>
          </a:prstGeom>
        </p:spPr>
        <p:txBody>
          <a:bodyPr/>
          <a:lstStyle/>
          <a:p>
            <a:pPr/>
            <a:r>
              <a:t>Disqualifying experienced members has been shown to leave much institutional knowledge with staff or lobbyists rather allowing competent members to grow in understanding of the job.</a:t>
            </a:r>
          </a:p>
        </p:txBody>
      </p:sp>
    </p:spTree>
  </p:cSld>
  <p:clrMapOvr>
    <a:masterClrMapping/>
  </p:clrMapOvr>
  <p:transition xmlns:p14="http://schemas.microsoft.com/office/powerpoint/2010/main" spd="med" advClick="1"/>
</p:sld>
</file>

<file path=ppt/slides/slide5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2" name="Measure H: Yes or No?"/>
          <p:cNvSpPr txBox="1"/>
          <p:nvPr>
            <p:ph type="title" idx="4294967295"/>
          </p:nvPr>
        </p:nvSpPr>
        <p:spPr>
          <a:xfrm>
            <a:off x="457200" y="274637"/>
            <a:ext cx="8229600" cy="1143001"/>
          </a:xfrm>
          <a:prstGeom prst="rect">
            <a:avLst/>
          </a:prstGeom>
        </p:spPr>
        <p:txBody>
          <a:bodyPr/>
          <a:lstStyle>
            <a:lvl1pPr algn="l" defTabSz="457200">
              <a:defRPr sz="3500">
                <a:solidFill>
                  <a:srgbClr val="953735"/>
                </a:solidFill>
                <a:latin typeface="Arial"/>
                <a:ea typeface="Arial"/>
                <a:cs typeface="Arial"/>
                <a:sym typeface="Arial"/>
              </a:defRPr>
            </a:lvl1pPr>
          </a:lstStyle>
          <a:p>
            <a:pPr/>
            <a:r>
              <a:t>       Measure H: Yes or No?</a:t>
            </a:r>
          </a:p>
        </p:txBody>
      </p:sp>
      <p:sp>
        <p:nvSpPr>
          <p:cNvPr id="373" name="A Yes Vote Means: SDUSD Board members will now be limited to 3 four-year terms.…"/>
          <p:cNvSpPr txBox="1"/>
          <p:nvPr>
            <p:ph type="body" idx="4294967295"/>
          </p:nvPr>
        </p:nvSpPr>
        <p:spPr>
          <a:xfrm>
            <a:off x="761999" y="1828800"/>
            <a:ext cx="7983540" cy="4525963"/>
          </a:xfrm>
          <a:prstGeom prst="rect">
            <a:avLst/>
          </a:prstGeom>
        </p:spPr>
        <p:txBody>
          <a:bodyPr/>
          <a:lstStyle/>
          <a:p>
            <a:pPr marL="0" indent="0" defTabSz="457200">
              <a:buSzTx/>
              <a:buNone/>
              <a:defRPr b="0">
                <a:solidFill>
                  <a:srgbClr val="254061"/>
                </a:solidFill>
              </a:defRPr>
            </a:pPr>
            <a:r>
              <a:t>A </a:t>
            </a:r>
            <a:r>
              <a:rPr>
                <a:solidFill>
                  <a:srgbClr val="008000"/>
                </a:solidFill>
              </a:rPr>
              <a:t>Yes</a:t>
            </a:r>
            <a:r>
              <a:t> Vote Means: SDUSD Board members will now be limited to 3 four-year terms.</a:t>
            </a:r>
          </a:p>
          <a:p>
            <a:pPr marL="0" indent="0" defTabSz="457200">
              <a:buSzTx/>
              <a:buNone/>
              <a:defRPr b="0">
                <a:solidFill>
                  <a:srgbClr val="254061"/>
                </a:solidFill>
              </a:defRPr>
            </a:pPr>
          </a:p>
          <a:p>
            <a:pPr marL="0" indent="0" defTabSz="457200">
              <a:buSzTx/>
              <a:buNone/>
              <a:defRPr b="0">
                <a:solidFill>
                  <a:srgbClr val="254061"/>
                </a:solidFill>
              </a:defRPr>
            </a:pPr>
            <a:r>
              <a:t>A </a:t>
            </a:r>
            <a:r>
              <a:rPr>
                <a:solidFill>
                  <a:srgbClr val="FF0000"/>
                </a:solidFill>
              </a:rPr>
              <a:t>No</a:t>
            </a:r>
            <a:r>
              <a:t> Vote Means: There will be no term limits for  SDUSD Board members.</a:t>
            </a:r>
          </a:p>
        </p:txBody>
      </p:sp>
    </p:spTree>
  </p:cSld>
  <p:clrMapOvr>
    <a:masterClrMapping/>
  </p:clrMapOvr>
  <p:transition xmlns:p14="http://schemas.microsoft.com/office/powerpoint/2010/main" spd="med" advClick="1"/>
</p:sld>
</file>

<file path=ppt/slides/slide5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7" name="Measure J  Mandatory Disclosure of Business Interests…"/>
          <p:cNvSpPr txBox="1"/>
          <p:nvPr>
            <p:ph type="title" idx="4294967295"/>
          </p:nvPr>
        </p:nvSpPr>
        <p:spPr>
          <a:xfrm>
            <a:off x="381000" y="914400"/>
            <a:ext cx="8153400" cy="4724400"/>
          </a:xfrm>
          <a:prstGeom prst="rect">
            <a:avLst/>
          </a:prstGeom>
        </p:spPr>
        <p:txBody>
          <a:bodyPr/>
          <a:lstStyle/>
          <a:p>
            <a:pPr>
              <a:defRPr b="1" sz="5400"/>
            </a:pPr>
            <a:r>
              <a:t>Measure J</a:t>
            </a:r>
            <a:br/>
            <a:br/>
            <a:r>
              <a:rPr b="0" sz="4000"/>
              <a:t>Mandatory Disclosure of Business Interests</a:t>
            </a:r>
            <a:endParaRPr sz="4000"/>
          </a:p>
          <a:p>
            <a:pPr>
              <a:defRPr sz="4000"/>
            </a:pPr>
            <a:r>
              <a:t>(Charter Amendment)</a:t>
            </a:r>
          </a:p>
        </p:txBody>
      </p:sp>
    </p:spTree>
  </p:cSld>
  <p:clrMapOvr>
    <a:masterClrMapping/>
  </p:clrMapOvr>
  <p:transition xmlns:p14="http://schemas.microsoft.com/office/powerpoint/2010/main" spd="med" advClick="1"/>
</p:sld>
</file>

<file path=ppt/slides/slide5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1"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382" name="The Citizens of San Diego overwhelmingly passed a disclosure bill in 1992 to include disclosure with City contracts to avoid conflict of interests.  But the language was too vague for the City attorneys to enforce."/>
          <p:cNvSpPr txBox="1"/>
          <p:nvPr>
            <p:ph type="body" idx="4294967295"/>
          </p:nvPr>
        </p:nvSpPr>
        <p:spPr>
          <a:xfrm>
            <a:off x="761999" y="1828800"/>
            <a:ext cx="7983540" cy="4525963"/>
          </a:xfrm>
          <a:prstGeom prst="rect">
            <a:avLst/>
          </a:prstGeom>
        </p:spPr>
        <p:txBody>
          <a:bodyPr/>
          <a:lstStyle>
            <a:lvl1pPr>
              <a:spcBef>
                <a:spcPts val="400"/>
              </a:spcBef>
              <a:buChar char="•"/>
              <a:defRPr sz="3000"/>
            </a:lvl1pPr>
          </a:lstStyle>
          <a:p>
            <a:pPr/>
            <a:r>
              <a:t>The Citizens of San Diego overwhelmingly passed a disclosure bill in 1992 to include disclosure with City contracts to avoid conflict of interests.  But the language was too vague for the City attorneys to enforce.</a:t>
            </a:r>
          </a:p>
        </p:txBody>
      </p:sp>
    </p:spTree>
  </p:cSld>
  <p:clrMapOvr>
    <a:masterClrMapping/>
  </p:clrMapOvr>
  <p:transition xmlns:p14="http://schemas.microsoft.com/office/powerpoint/2010/main" spd="med" advClick="1"/>
</p:sld>
</file>

<file path=ppt/slides/slide5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6" name="What Measure J Would Do"/>
          <p:cNvSpPr txBox="1"/>
          <p:nvPr>
            <p:ph type="title" idx="4294967295"/>
          </p:nvPr>
        </p:nvSpPr>
        <p:spPr>
          <a:xfrm>
            <a:off x="457200" y="92072"/>
            <a:ext cx="8229600" cy="1508130"/>
          </a:xfrm>
          <a:prstGeom prst="rect">
            <a:avLst/>
          </a:prstGeom>
        </p:spPr>
        <p:txBody>
          <a:bodyPr/>
          <a:lstStyle>
            <a:lvl1pPr>
              <a:defRPr b="1">
                <a:solidFill>
                  <a:srgbClr val="953735"/>
                </a:solidFill>
              </a:defRPr>
            </a:lvl1pPr>
          </a:lstStyle>
          <a:p>
            <a:pPr/>
            <a:r>
              <a:t>What Measure J Would Do</a:t>
            </a:r>
          </a:p>
        </p:txBody>
      </p:sp>
      <p:sp>
        <p:nvSpPr>
          <p:cNvPr id="387" name="Require the “disclosure of the names and identities of all ‘natural persons’ who will receive more than 10% of the contracted amount, or who own more than 10% of the entity contracting with the City,” when:…"/>
          <p:cNvSpPr txBox="1"/>
          <p:nvPr>
            <p:ph type="body" idx="4294967295"/>
          </p:nvPr>
        </p:nvSpPr>
        <p:spPr>
          <a:xfrm>
            <a:off x="723900" y="1651000"/>
            <a:ext cx="8229600" cy="5257800"/>
          </a:xfrm>
          <a:prstGeom prst="rect">
            <a:avLst/>
          </a:prstGeom>
        </p:spPr>
        <p:txBody>
          <a:bodyPr/>
          <a:lstStyle/>
          <a:p>
            <a:pPr marL="388620" indent="-269875" defTabSz="388620">
              <a:lnSpc>
                <a:spcPts val="3400"/>
              </a:lnSpc>
              <a:spcBef>
                <a:spcPts val="600"/>
              </a:spcBef>
              <a:buClr>
                <a:srgbClr val="2E3E5A"/>
              </a:buClr>
              <a:buFontTx/>
              <a:buAutoNum type="arabicPeriod" startAt="1"/>
              <a:defRPr sz="1600">
                <a:solidFill>
                  <a:srgbClr val="2E3E5A"/>
                </a:solidFill>
                <a:latin typeface="Helvetica Neue"/>
                <a:ea typeface="Helvetica Neue"/>
                <a:cs typeface="Helvetica Neue"/>
                <a:sym typeface="Helvetica Neue"/>
              </a:defRPr>
            </a:pPr>
            <a:r>
              <a:t>Require the “disclosure of the names and identities of all ‘natural persons’ who will receive more than 10% of the contracted amount, or who own more than 10% of the entity contracting with the City,” when:</a:t>
            </a:r>
          </a:p>
          <a:p>
            <a:pPr lvl="1" marL="777240" indent="-269875" defTabSz="388620">
              <a:lnSpc>
                <a:spcPts val="3400"/>
              </a:lnSpc>
              <a:spcBef>
                <a:spcPts val="600"/>
              </a:spcBef>
              <a:buClr>
                <a:srgbClr val="2E3E5A"/>
              </a:buClr>
              <a:buFontTx/>
              <a:buAutoNum type="arabicPeriod" startAt="1"/>
              <a:defRPr sz="1600">
                <a:solidFill>
                  <a:srgbClr val="2E3E5A"/>
                </a:solidFill>
                <a:latin typeface="Helvetica Neue"/>
                <a:ea typeface="Helvetica Neue"/>
                <a:cs typeface="Helvetica Neue"/>
                <a:sym typeface="Helvetica Neue"/>
              </a:defRPr>
            </a:pPr>
            <a:r>
              <a:t>The City spends or receives more than an amount set by ordinance.</a:t>
            </a:r>
          </a:p>
          <a:p>
            <a:pPr lvl="1" marL="777240" indent="-269875" defTabSz="388620">
              <a:lnSpc>
                <a:spcPts val="3400"/>
              </a:lnSpc>
              <a:spcBef>
                <a:spcPts val="600"/>
              </a:spcBef>
              <a:buClr>
                <a:srgbClr val="2E3E5A"/>
              </a:buClr>
              <a:buFontTx/>
              <a:buAutoNum type="arabicPeriod" startAt="1"/>
              <a:defRPr sz="1600">
                <a:solidFill>
                  <a:srgbClr val="2E3E5A"/>
                </a:solidFill>
                <a:latin typeface="Helvetica Neue"/>
                <a:ea typeface="Helvetica Neue"/>
                <a:cs typeface="Helvetica Neue"/>
                <a:sym typeface="Helvetica Neue"/>
              </a:defRPr>
            </a:pPr>
            <a:r>
              <a:t>The City Council’s approval is required by Charter (e.g. Sections 94, 103, 103.1) or by ordinance.</a:t>
            </a:r>
          </a:p>
          <a:p>
            <a:pPr marL="388620" indent="-269875" defTabSz="388620">
              <a:lnSpc>
                <a:spcPts val="3400"/>
              </a:lnSpc>
              <a:spcBef>
                <a:spcPts val="600"/>
              </a:spcBef>
              <a:buClr>
                <a:srgbClr val="2E3E5A"/>
              </a:buClr>
              <a:buFontTx/>
              <a:buAutoNum type="arabicPeriod" startAt="2"/>
              <a:defRPr sz="1600">
                <a:solidFill>
                  <a:srgbClr val="2E3E5A"/>
                </a:solidFill>
                <a:latin typeface="Helvetica Neue"/>
                <a:ea typeface="Helvetica Neue"/>
                <a:cs typeface="Helvetica Neue"/>
                <a:sym typeface="Helvetica Neue"/>
              </a:defRPr>
            </a:pPr>
            <a:r>
              <a:t>Guarantee the timely sharing of the disclosure information with the City Council when its approval is required to form a contract.</a:t>
            </a:r>
          </a:p>
          <a:p>
            <a:pPr marL="388620" indent="-269875" defTabSz="388620">
              <a:lnSpc>
                <a:spcPts val="3400"/>
              </a:lnSpc>
              <a:spcBef>
                <a:spcPts val="600"/>
              </a:spcBef>
              <a:buClr>
                <a:srgbClr val="2E3E5A"/>
              </a:buClr>
              <a:buFontTx/>
              <a:buAutoNum type="arabicPeriod" startAt="2"/>
              <a:defRPr sz="1600">
                <a:solidFill>
                  <a:srgbClr val="2E3E5A"/>
                </a:solidFill>
                <a:latin typeface="Helvetica Neue"/>
                <a:ea typeface="Helvetica Neue"/>
                <a:cs typeface="Helvetica Neue"/>
                <a:sym typeface="Helvetica Neue"/>
              </a:defRPr>
            </a:pPr>
            <a:r>
              <a:t>Exempt public agencies and publicly traded companies from the disclosure requirements.</a:t>
            </a:r>
            <a:b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Who is really supporting or opposing it?…"/>
          <p:cNvSpPr txBox="1"/>
          <p:nvPr/>
        </p:nvSpPr>
        <p:spPr>
          <a:xfrm>
            <a:off x="1177924" y="1752599"/>
            <a:ext cx="7707315" cy="3344798"/>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p>
            <a:pPr>
              <a:defRPr sz="2800">
                <a:solidFill>
                  <a:srgbClr val="000066"/>
                </a:solidFill>
                <a:latin typeface="+mn-lt"/>
                <a:ea typeface="+mn-ea"/>
                <a:cs typeface="+mn-cs"/>
                <a:sym typeface="Calibri"/>
              </a:defRPr>
            </a:pPr>
            <a:r>
              <a:t>Who is </a:t>
            </a:r>
            <a:r>
              <a:rPr b="1" i="1"/>
              <a:t>really</a:t>
            </a:r>
            <a:r>
              <a:t> supporting or opposing it?</a:t>
            </a:r>
          </a:p>
          <a:p>
            <a:pPr>
              <a:defRPr sz="2800">
                <a:solidFill>
                  <a:srgbClr val="000066"/>
                </a:solidFill>
                <a:latin typeface="+mn-lt"/>
                <a:ea typeface="+mn-ea"/>
                <a:cs typeface="+mn-cs"/>
                <a:sym typeface="Calibri"/>
              </a:defRPr>
            </a:pPr>
          </a:p>
          <a:p>
            <a:pPr>
              <a:defRPr sz="2800">
                <a:solidFill>
                  <a:srgbClr val="000066"/>
                </a:solidFill>
                <a:latin typeface="+mn-lt"/>
                <a:ea typeface="+mn-ea"/>
                <a:cs typeface="+mn-cs"/>
                <a:sym typeface="Calibri"/>
              </a:defRPr>
            </a:pPr>
            <a:r>
              <a:t>Who is funding the support or opposition?</a:t>
            </a:r>
          </a:p>
          <a:p>
            <a:pPr>
              <a:defRPr sz="2800">
                <a:solidFill>
                  <a:srgbClr val="000066"/>
                </a:solidFill>
                <a:latin typeface="+mn-lt"/>
                <a:ea typeface="+mn-ea"/>
                <a:cs typeface="+mn-cs"/>
                <a:sym typeface="Calibri"/>
              </a:defRPr>
            </a:pPr>
          </a:p>
          <a:p>
            <a:pPr>
              <a:defRPr sz="2800">
                <a:solidFill>
                  <a:srgbClr val="000066"/>
                </a:solidFill>
                <a:latin typeface="+mn-lt"/>
                <a:ea typeface="+mn-ea"/>
                <a:cs typeface="+mn-cs"/>
                <a:sym typeface="Calibri"/>
              </a:defRPr>
            </a:pPr>
            <a:r>
              <a:t>Initiatives can only be amended with another initiative.</a:t>
            </a:r>
          </a:p>
          <a:p>
            <a:pPr>
              <a:defRPr sz="2800">
                <a:solidFill>
                  <a:srgbClr val="000066"/>
                </a:solidFill>
                <a:latin typeface="+mn-lt"/>
                <a:ea typeface="+mn-ea"/>
                <a:cs typeface="+mn-cs"/>
                <a:sym typeface="Calibri"/>
              </a:defRPr>
            </a:pPr>
          </a:p>
          <a:p>
            <a:pPr>
              <a:defRPr sz="2800">
                <a:solidFill>
                  <a:srgbClr val="000066"/>
                </a:solidFill>
                <a:latin typeface="+mn-lt"/>
                <a:ea typeface="+mn-ea"/>
                <a:cs typeface="+mn-cs"/>
                <a:sym typeface="Calibri"/>
              </a:defRPr>
            </a:pPr>
            <a:r>
              <a:t>Entire proposition text available on sdvote.org</a:t>
            </a:r>
          </a:p>
        </p:txBody>
      </p:sp>
      <p:sp>
        <p:nvSpPr>
          <p:cNvPr id="162" name="Evaluating Measures"/>
          <p:cNvSpPr txBox="1"/>
          <p:nvPr/>
        </p:nvSpPr>
        <p:spPr>
          <a:xfrm>
            <a:off x="1001710" y="269873"/>
            <a:ext cx="6297617" cy="612040"/>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a:solidFill>
                  <a:srgbClr val="A50021"/>
                </a:solidFill>
                <a:latin typeface="Arial"/>
                <a:ea typeface="Arial"/>
                <a:cs typeface="Arial"/>
                <a:sym typeface="Arial"/>
              </a:defRPr>
            </a:lvl1pPr>
          </a:lstStyle>
          <a:p>
            <a:pPr/>
            <a:r>
              <a:t>Evaluating Measures</a:t>
            </a:r>
          </a:p>
        </p:txBody>
      </p:sp>
    </p:spTree>
  </p:cSld>
  <p:clrMapOvr>
    <a:masterClrMapping/>
  </p:clrMapOvr>
  <p:transition xmlns:p14="http://schemas.microsoft.com/office/powerpoint/2010/main" spd="med" advClick="1"/>
</p:sld>
</file>

<file path=ppt/slides/slide6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9" name="Fiscal Impact"/>
          <p:cNvSpPr txBox="1"/>
          <p:nvPr>
            <p:ph type="title" idx="4294967295"/>
          </p:nvPr>
        </p:nvSpPr>
        <p:spPr>
          <a:xfrm>
            <a:off x="457200" y="92072"/>
            <a:ext cx="8229600" cy="1508130"/>
          </a:xfrm>
          <a:prstGeom prst="rect">
            <a:avLst/>
          </a:prstGeom>
        </p:spPr>
        <p:txBody>
          <a:bodyPr/>
          <a:lstStyle>
            <a:lvl1pPr>
              <a:defRPr b="1">
                <a:solidFill>
                  <a:srgbClr val="953735"/>
                </a:solidFill>
              </a:defRPr>
            </a:lvl1pPr>
          </a:lstStyle>
          <a:p>
            <a:pPr/>
            <a:r>
              <a:t>Fiscal Impact</a:t>
            </a:r>
          </a:p>
        </p:txBody>
      </p:sp>
      <p:sp>
        <p:nvSpPr>
          <p:cNvPr id="390" name="There is no fiscal impact with this measure but there shouldn’t be a conflict of interest with City Contractors anymore."/>
          <p:cNvSpPr txBox="1"/>
          <p:nvPr>
            <p:ph type="body" idx="4294967295"/>
          </p:nvPr>
        </p:nvSpPr>
        <p:spPr>
          <a:xfrm>
            <a:off x="457200" y="1600200"/>
            <a:ext cx="8229600" cy="5257800"/>
          </a:xfrm>
          <a:prstGeom prst="rect">
            <a:avLst/>
          </a:prstGeom>
        </p:spPr>
        <p:txBody>
          <a:bodyPr/>
          <a:lstStyle/>
          <a:p>
            <a:pPr/>
            <a:r>
              <a:t>There is no fiscal impact with this measure but there shouldn’t be a conflict of interest with City Contractors anymore.</a:t>
            </a:r>
          </a:p>
        </p:txBody>
      </p:sp>
    </p:spTree>
  </p:cSld>
  <p:clrMapOvr>
    <a:masterClrMapping/>
  </p:clrMapOvr>
  <p:transition xmlns:p14="http://schemas.microsoft.com/office/powerpoint/2010/main" spd="med" advClick="1"/>
</p:sld>
</file>

<file path=ppt/slides/slide6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2" name="Measure J Supporters Say:"/>
          <p:cNvSpPr txBox="1"/>
          <p:nvPr>
            <p:ph type="title" idx="4294967295"/>
          </p:nvPr>
        </p:nvSpPr>
        <p:spPr>
          <a:xfrm>
            <a:off x="457200" y="92072"/>
            <a:ext cx="8229600" cy="1508130"/>
          </a:xfrm>
          <a:prstGeom prst="rect">
            <a:avLst/>
          </a:prstGeom>
        </p:spPr>
        <p:txBody>
          <a:bodyPr/>
          <a:lstStyle>
            <a:lvl1pPr algn="l">
              <a:defRPr b="1" sz="3200">
                <a:solidFill>
                  <a:srgbClr val="A50021"/>
                </a:solidFill>
                <a:latin typeface="Arial"/>
                <a:ea typeface="Arial"/>
                <a:cs typeface="Arial"/>
                <a:sym typeface="Arial"/>
              </a:defRPr>
            </a:lvl1pPr>
          </a:lstStyle>
          <a:p>
            <a:pPr/>
            <a:r>
              <a:t>    Measure J Supporters Say:</a:t>
            </a:r>
          </a:p>
        </p:txBody>
      </p:sp>
      <p:sp>
        <p:nvSpPr>
          <p:cNvPr id="393" name="Transparency is what was intended by the law that was passed in 1992. The law was not enforced because its terms were not clear.  This clears it up.…"/>
          <p:cNvSpPr txBox="1"/>
          <p:nvPr>
            <p:ph type="body" idx="4294967295"/>
          </p:nvPr>
        </p:nvSpPr>
        <p:spPr>
          <a:xfrm>
            <a:off x="457200" y="1600200"/>
            <a:ext cx="8229600" cy="5257800"/>
          </a:xfrm>
          <a:prstGeom prst="rect">
            <a:avLst/>
          </a:prstGeom>
        </p:spPr>
        <p:txBody>
          <a:bodyPr/>
          <a:lstStyle/>
          <a:p>
            <a:pPr/>
            <a:r>
              <a:t>Transparency is what was intended by the law that was passed in 1992. The law was not enforced because its terms were not clear.  This clears it up.</a:t>
            </a:r>
          </a:p>
          <a:p>
            <a:pPr/>
            <a:r>
              <a:t>Supporters: Mayor and City Council members and former City Attorney Goldsmith and Councilmember Lightner.</a:t>
            </a:r>
          </a:p>
        </p:txBody>
      </p:sp>
    </p:spTree>
  </p:cSld>
  <p:clrMapOvr>
    <a:masterClrMapping/>
  </p:clrMapOvr>
  <p:transition xmlns:p14="http://schemas.microsoft.com/office/powerpoint/2010/main" spd="med" advClick="1"/>
</p:sld>
</file>

<file path=ppt/slides/slide6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5" name="Measure J Opponents Say:"/>
          <p:cNvSpPr txBox="1"/>
          <p:nvPr>
            <p:ph type="title" idx="4294967295"/>
          </p:nvPr>
        </p:nvSpPr>
        <p:spPr>
          <a:xfrm>
            <a:off x="457200" y="92072"/>
            <a:ext cx="8229600" cy="1508130"/>
          </a:xfrm>
          <a:prstGeom prst="rect">
            <a:avLst/>
          </a:prstGeom>
        </p:spPr>
        <p:txBody>
          <a:bodyPr/>
          <a:lstStyle>
            <a:lvl1pPr algn="l">
              <a:defRPr b="1" sz="3200">
                <a:solidFill>
                  <a:srgbClr val="953735"/>
                </a:solidFill>
                <a:latin typeface="Arial"/>
                <a:ea typeface="Arial"/>
                <a:cs typeface="Arial"/>
                <a:sym typeface="Arial"/>
              </a:defRPr>
            </a:lvl1pPr>
          </a:lstStyle>
          <a:p>
            <a:pPr/>
            <a:r>
              <a:t>      Measure J Opponents Say:</a:t>
            </a:r>
          </a:p>
        </p:txBody>
      </p:sp>
      <p:sp>
        <p:nvSpPr>
          <p:cNvPr id="396" name="We can find no organized opposition but there may be staff members who realize that they may have additional work if this passes."/>
          <p:cNvSpPr txBox="1"/>
          <p:nvPr>
            <p:ph type="body" idx="4294967295"/>
          </p:nvPr>
        </p:nvSpPr>
        <p:spPr>
          <a:xfrm>
            <a:off x="457200" y="1600200"/>
            <a:ext cx="8229600" cy="5257800"/>
          </a:xfrm>
          <a:prstGeom prst="rect">
            <a:avLst/>
          </a:prstGeom>
        </p:spPr>
        <p:txBody>
          <a:bodyPr/>
          <a:lstStyle/>
          <a:p>
            <a:pPr/>
            <a:r>
              <a:t>We can find no organized opposition but there may be staff members who realize that they may have additional work if this passes.</a:t>
            </a:r>
          </a:p>
        </p:txBody>
      </p:sp>
    </p:spTree>
  </p:cSld>
  <p:clrMapOvr>
    <a:masterClrMapping/>
  </p:clrMapOvr>
  <p:transition xmlns:p14="http://schemas.microsoft.com/office/powerpoint/2010/main" spd="med" advClick="1"/>
</p:sld>
</file>

<file path=ppt/slides/slide6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8" name="Measure J: Yes or No?"/>
          <p:cNvSpPr txBox="1"/>
          <p:nvPr>
            <p:ph type="title" idx="4294967295"/>
          </p:nvPr>
        </p:nvSpPr>
        <p:spPr>
          <a:xfrm>
            <a:off x="457200" y="92072"/>
            <a:ext cx="8229600" cy="1508130"/>
          </a:xfrm>
          <a:prstGeom prst="rect">
            <a:avLst/>
          </a:prstGeom>
        </p:spPr>
        <p:txBody>
          <a:bodyPr/>
          <a:lstStyle>
            <a:lvl1pPr algn="l" defTabSz="457200">
              <a:defRPr sz="3500">
                <a:solidFill>
                  <a:srgbClr val="953735"/>
                </a:solidFill>
                <a:latin typeface="Arial"/>
                <a:ea typeface="Arial"/>
                <a:cs typeface="Arial"/>
                <a:sym typeface="Arial"/>
              </a:defRPr>
            </a:lvl1pPr>
          </a:lstStyle>
          <a:p>
            <a:pPr/>
            <a:r>
              <a:t>        Measure J: Yes or No?</a:t>
            </a:r>
          </a:p>
        </p:txBody>
      </p:sp>
      <p:sp>
        <p:nvSpPr>
          <p:cNvPr id="399" name="A Yes Vote Means:The 1992 law will now be enforced due to clearer language…"/>
          <p:cNvSpPr txBox="1"/>
          <p:nvPr>
            <p:ph type="body" idx="4294967295"/>
          </p:nvPr>
        </p:nvSpPr>
        <p:spPr>
          <a:xfrm>
            <a:off x="939800" y="1879600"/>
            <a:ext cx="8229600" cy="5257800"/>
          </a:xfrm>
          <a:prstGeom prst="rect">
            <a:avLst/>
          </a:prstGeom>
        </p:spPr>
        <p:txBody>
          <a:bodyPr/>
          <a:lstStyle/>
          <a:p>
            <a:pPr marL="0" indent="0" defTabSz="457200">
              <a:buSzTx/>
              <a:buNone/>
              <a:defRPr b="0">
                <a:solidFill>
                  <a:srgbClr val="254061"/>
                </a:solidFill>
              </a:defRPr>
            </a:pPr>
            <a:r>
              <a:t>A </a:t>
            </a:r>
            <a:r>
              <a:rPr>
                <a:solidFill>
                  <a:srgbClr val="008000"/>
                </a:solidFill>
              </a:rPr>
              <a:t>Yes</a:t>
            </a:r>
            <a:r>
              <a:t> Vote Means:The 1992 law will now be enforced due to clearer language</a:t>
            </a:r>
          </a:p>
          <a:p>
            <a:pPr marL="0" indent="0" defTabSz="457200">
              <a:buSzTx/>
              <a:buNone/>
              <a:defRPr b="0" sz="2800">
                <a:solidFill>
                  <a:srgbClr val="254061"/>
                </a:solidFill>
              </a:defRPr>
            </a:pPr>
          </a:p>
          <a:p>
            <a:pPr marL="0" indent="0" defTabSz="457200">
              <a:buSzTx/>
              <a:buNone/>
              <a:defRPr b="0">
                <a:solidFill>
                  <a:srgbClr val="254061"/>
                </a:solidFill>
              </a:defRPr>
            </a:pPr>
            <a:r>
              <a:t>A </a:t>
            </a:r>
            <a:r>
              <a:rPr>
                <a:solidFill>
                  <a:srgbClr val="FF0000"/>
                </a:solidFill>
              </a:rPr>
              <a:t>No</a:t>
            </a:r>
            <a:r>
              <a:t> Vote Means: The 1992 law will continue to be unenforced.</a:t>
            </a:r>
          </a:p>
        </p:txBody>
      </p:sp>
    </p:spTree>
  </p:cSld>
  <p:clrMapOvr>
    <a:masterClrMapping/>
  </p:clrMapOvr>
  <p:transition xmlns:p14="http://schemas.microsoft.com/office/powerpoint/2010/main" spd="med" advClick="1"/>
</p:sld>
</file>

<file path=ppt/slides/slide6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1" name="Measure K…"/>
          <p:cNvSpPr txBox="1"/>
          <p:nvPr>
            <p:ph type="title" idx="4294967295"/>
          </p:nvPr>
        </p:nvSpPr>
        <p:spPr>
          <a:xfrm>
            <a:off x="1370012" y="769936"/>
            <a:ext cx="7315201" cy="3571382"/>
          </a:xfrm>
          <a:prstGeom prst="rect">
            <a:avLst/>
          </a:prstGeom>
        </p:spPr>
        <p:txBody>
          <a:bodyPr/>
          <a:lstStyle/>
          <a:p>
            <a:pPr/>
            <a:r>
              <a:t>Measure K</a:t>
            </a:r>
          </a:p>
          <a:p>
            <a:pPr/>
            <a:r>
              <a:t>Limiting Council Members Terms</a:t>
            </a:r>
          </a:p>
          <a:p>
            <a:pPr/>
            <a:r>
              <a:t>(Charter Amendment)</a:t>
            </a:r>
          </a:p>
        </p:txBody>
      </p:sp>
    </p:spTree>
  </p:cSld>
  <p:clrMapOvr>
    <a:masterClrMapping/>
  </p:clrMapOvr>
  <p:transition xmlns:p14="http://schemas.microsoft.com/office/powerpoint/2010/main" spd="med" advClick="1"/>
</p:sld>
</file>

<file path=ppt/slides/slide6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3" name="The Way It Is Now…"/>
          <p:cNvSpPr txBox="1"/>
          <p:nvPr>
            <p:ph type="title" idx="4294967295"/>
          </p:nvPr>
        </p:nvSpPr>
        <p:spPr>
          <a:xfrm>
            <a:off x="1370012" y="160337"/>
            <a:ext cx="7315201" cy="4662786"/>
          </a:xfrm>
          <a:prstGeom prst="rect">
            <a:avLst/>
          </a:prstGeom>
        </p:spPr>
        <p:txBody>
          <a:bodyPr/>
          <a:lstStyle/>
          <a:p>
            <a:pPr defTabSz="667512">
              <a:defRPr b="1" sz="3200">
                <a:solidFill>
                  <a:srgbClr val="953735"/>
                </a:solidFill>
              </a:defRPr>
            </a:pPr>
            <a:r>
              <a:t>The Way It Is Now</a:t>
            </a:r>
          </a:p>
          <a:p>
            <a:pPr defTabSz="667512">
              <a:defRPr b="1" sz="3200">
                <a:solidFill>
                  <a:srgbClr val="953735"/>
                </a:solidFill>
              </a:defRPr>
            </a:pPr>
          </a:p>
          <a:p>
            <a:pPr defTabSz="667512">
              <a:defRPr b="1" sz="3200">
                <a:solidFill>
                  <a:srgbClr val="953735"/>
                </a:solidFill>
              </a:defRPr>
            </a:pPr>
          </a:p>
          <a:p>
            <a:pPr defTabSz="667512">
              <a:defRPr b="1" sz="3200">
                <a:solidFill>
                  <a:srgbClr val="953735"/>
                </a:solidFill>
              </a:defRPr>
            </a:pPr>
            <a:r>
              <a:t>Although Council Members have term-limits for their offices, it is possible when redistricting occurs, that a councilmember could then begin their term in a new district with more than the 8 years as a limit.</a:t>
            </a:r>
          </a:p>
        </p:txBody>
      </p:sp>
    </p:spTree>
  </p:cSld>
  <p:clrMapOvr>
    <a:masterClrMapping/>
  </p:clrMapOvr>
  <p:transition xmlns:p14="http://schemas.microsoft.com/office/powerpoint/2010/main" spd="med" advClick="1"/>
</p:sld>
</file>

<file path=ppt/slides/slide6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5" name="What Measure K Would Do…"/>
          <p:cNvSpPr txBox="1"/>
          <p:nvPr>
            <p:ph type="title" idx="4294967295"/>
          </p:nvPr>
        </p:nvSpPr>
        <p:spPr>
          <a:xfrm>
            <a:off x="1497012" y="64937"/>
            <a:ext cx="7315201" cy="4964264"/>
          </a:xfrm>
          <a:prstGeom prst="rect">
            <a:avLst/>
          </a:prstGeom>
        </p:spPr>
        <p:txBody>
          <a:bodyPr/>
          <a:lstStyle/>
          <a:p>
            <a:pPr defTabSz="630936">
              <a:defRPr b="1" sz="3000">
                <a:solidFill>
                  <a:srgbClr val="953735"/>
                </a:solidFill>
              </a:defRPr>
            </a:pPr>
            <a:r>
              <a:t>What Measure K Would Do</a:t>
            </a:r>
          </a:p>
          <a:p>
            <a:pPr defTabSz="630936">
              <a:defRPr b="1" sz="3000">
                <a:solidFill>
                  <a:srgbClr val="953735"/>
                </a:solidFill>
              </a:defRPr>
            </a:pPr>
          </a:p>
          <a:p>
            <a:pPr defTabSz="630936">
              <a:defRPr b="1" sz="3000">
                <a:solidFill>
                  <a:srgbClr val="953735"/>
                </a:solidFill>
              </a:defRPr>
            </a:pPr>
            <a:r>
              <a:t>It would amend the City Charter to clarify that a person could not serve on the City Council for more than 8 years after serving two four-year terms. A partial term of less than two years  would not constitute a full term under City Charter term limit language.</a:t>
            </a:r>
          </a:p>
        </p:txBody>
      </p:sp>
    </p:spTree>
  </p:cSld>
  <p:clrMapOvr>
    <a:masterClrMapping/>
  </p:clrMapOvr>
  <p:transition xmlns:p14="http://schemas.microsoft.com/office/powerpoint/2010/main" spd="med" advClick="1"/>
</p:sld>
</file>

<file path=ppt/slides/slide6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7" name="Fiscal Impact…"/>
          <p:cNvSpPr txBox="1"/>
          <p:nvPr>
            <p:ph type="title" idx="4294967295"/>
          </p:nvPr>
        </p:nvSpPr>
        <p:spPr>
          <a:xfrm>
            <a:off x="1395412" y="-68264"/>
            <a:ext cx="7315201" cy="5474100"/>
          </a:xfrm>
          <a:prstGeom prst="rect">
            <a:avLst/>
          </a:prstGeom>
        </p:spPr>
        <p:txBody>
          <a:bodyPr/>
          <a:lstStyle/>
          <a:p>
            <a:pPr>
              <a:defRPr b="1">
                <a:solidFill>
                  <a:srgbClr val="953735"/>
                </a:solidFill>
              </a:defRPr>
            </a:pPr>
            <a:r>
              <a:t>Fiscal Impact</a:t>
            </a:r>
          </a:p>
          <a:p>
            <a:pPr>
              <a:defRPr b="1">
                <a:solidFill>
                  <a:srgbClr val="953735"/>
                </a:solidFill>
              </a:defRPr>
            </a:pPr>
          </a:p>
          <a:p>
            <a:pPr>
              <a:defRPr b="1">
                <a:solidFill>
                  <a:srgbClr val="953735"/>
                </a:solidFill>
              </a:defRPr>
            </a:pPr>
          </a:p>
          <a:p>
            <a:pPr>
              <a:defRPr b="1">
                <a:solidFill>
                  <a:srgbClr val="953735"/>
                </a:solidFill>
              </a:defRPr>
            </a:pPr>
          </a:p>
          <a:p>
            <a:pPr>
              <a:defRPr b="1">
                <a:solidFill>
                  <a:srgbClr val="953735"/>
                </a:solidFill>
              </a:defRPr>
            </a:pPr>
            <a:r>
              <a:t>There is no fiscal impact from this measure.</a:t>
            </a:r>
          </a:p>
        </p:txBody>
      </p:sp>
    </p:spTree>
  </p:cSld>
  <p:clrMapOvr>
    <a:masterClrMapping/>
  </p:clrMapOvr>
  <p:transition xmlns:p14="http://schemas.microsoft.com/office/powerpoint/2010/main" spd="med" advClick="1"/>
</p:sld>
</file>

<file path=ppt/slides/slide6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9" name="Measure K Supporters Say:…"/>
          <p:cNvSpPr txBox="1"/>
          <p:nvPr>
            <p:ph type="title" idx="4294967295"/>
          </p:nvPr>
        </p:nvSpPr>
        <p:spPr>
          <a:xfrm>
            <a:off x="1370012" y="528637"/>
            <a:ext cx="7315201" cy="4846638"/>
          </a:xfrm>
          <a:prstGeom prst="rect">
            <a:avLst/>
          </a:prstGeom>
        </p:spPr>
        <p:txBody>
          <a:bodyPr/>
          <a:lstStyle/>
          <a:p>
            <a:pPr algn="l" defTabSz="713230">
              <a:defRPr b="1" sz="2400">
                <a:solidFill>
                  <a:srgbClr val="A50021"/>
                </a:solidFill>
                <a:latin typeface="Arial"/>
                <a:ea typeface="Arial"/>
                <a:cs typeface="Arial"/>
                <a:sym typeface="Arial"/>
              </a:defRPr>
            </a:pPr>
            <a:r>
              <a:t>Measure K Supporters Say:</a:t>
            </a:r>
          </a:p>
          <a:p>
            <a:pPr algn="l" defTabSz="713230">
              <a:defRPr b="1" sz="2400">
                <a:solidFill>
                  <a:srgbClr val="A50021"/>
                </a:solidFill>
                <a:latin typeface="Arial"/>
                <a:ea typeface="Arial"/>
                <a:cs typeface="Arial"/>
                <a:sym typeface="Arial"/>
              </a:defRPr>
            </a:pPr>
          </a:p>
          <a:p>
            <a:pPr marL="250255" indent="-250255" algn="l" defTabSz="713230">
              <a:defRPr b="1" sz="2400">
                <a:solidFill>
                  <a:srgbClr val="A50021"/>
                </a:solidFill>
                <a:latin typeface="Arial"/>
                <a:ea typeface="Arial"/>
                <a:cs typeface="Arial"/>
                <a:sym typeface="Arial"/>
              </a:defRPr>
            </a:pPr>
            <a:r>
              <a:t>This change will close a loophole and ensure that the intent of term limit language works in practice.</a:t>
            </a:r>
          </a:p>
          <a:p>
            <a:pPr marL="250255" indent="-250255" algn="l" defTabSz="713230">
              <a:defRPr b="1" sz="2400">
                <a:solidFill>
                  <a:srgbClr val="A50021"/>
                </a:solidFill>
                <a:latin typeface="Arial"/>
                <a:ea typeface="Arial"/>
                <a:cs typeface="Arial"/>
                <a:sym typeface="Arial"/>
              </a:defRPr>
            </a:pPr>
            <a:r>
              <a:t>It will ensure that no one serves two terms in one district and then move to another district.</a:t>
            </a:r>
          </a:p>
          <a:p>
            <a:pPr marL="250255" indent="-250255" algn="l" defTabSz="713230">
              <a:defRPr b="1" sz="2400">
                <a:solidFill>
                  <a:srgbClr val="A50021"/>
                </a:solidFill>
                <a:latin typeface="Arial"/>
                <a:ea typeface="Arial"/>
                <a:cs typeface="Arial"/>
                <a:sym typeface="Arial"/>
              </a:defRPr>
            </a:pPr>
            <a:r>
              <a:t>It will allow a person to serve one 4-year term in one district and move to another and serve in that district.</a:t>
            </a:r>
          </a:p>
        </p:txBody>
      </p:sp>
    </p:spTree>
  </p:cSld>
  <p:clrMapOvr>
    <a:masterClrMapping/>
  </p:clrMapOvr>
  <p:transition xmlns:p14="http://schemas.microsoft.com/office/powerpoint/2010/main" spd="med" advClick="1"/>
</p:sld>
</file>

<file path=ppt/slides/slide6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1" name="Measure K Opponents Say:…"/>
          <p:cNvSpPr txBox="1"/>
          <p:nvPr>
            <p:ph type="title" idx="4294967295"/>
          </p:nvPr>
        </p:nvSpPr>
        <p:spPr>
          <a:xfrm>
            <a:off x="1370012" y="477836"/>
            <a:ext cx="7315201" cy="3207348"/>
          </a:xfrm>
          <a:prstGeom prst="rect">
            <a:avLst/>
          </a:prstGeom>
        </p:spPr>
        <p:txBody>
          <a:bodyPr/>
          <a:lstStyle/>
          <a:p>
            <a:pPr algn="l">
              <a:defRPr b="1" sz="3200">
                <a:solidFill>
                  <a:srgbClr val="A50021"/>
                </a:solidFill>
                <a:latin typeface="Arial"/>
                <a:ea typeface="Arial"/>
                <a:cs typeface="Arial"/>
                <a:sym typeface="Arial"/>
              </a:defRPr>
            </a:pPr>
            <a:r>
              <a:t>Measure K Opponents Say:</a:t>
            </a:r>
          </a:p>
          <a:p>
            <a:pPr algn="l">
              <a:defRPr b="1" sz="3200">
                <a:solidFill>
                  <a:srgbClr val="A50021"/>
                </a:solidFill>
                <a:latin typeface="Arial"/>
                <a:ea typeface="Arial"/>
                <a:cs typeface="Arial"/>
                <a:sym typeface="Arial"/>
              </a:defRPr>
            </a:pPr>
          </a:p>
          <a:p>
            <a:pPr algn="l">
              <a:defRPr b="1" sz="3200">
                <a:solidFill>
                  <a:srgbClr val="A50021"/>
                </a:solidFill>
                <a:latin typeface="Arial"/>
                <a:ea typeface="Arial"/>
                <a:cs typeface="Arial"/>
                <a:sym typeface="Arial"/>
              </a:defRPr>
            </a:pPr>
            <a:r>
              <a:t>There is no formal opposition to this measure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12 Local Propositions"/>
          <p:cNvSpPr txBox="1"/>
          <p:nvPr>
            <p:ph type="title" idx="4294967295"/>
          </p:nvPr>
        </p:nvSpPr>
        <p:spPr>
          <a:xfrm>
            <a:off x="457200" y="274637"/>
            <a:ext cx="8229600" cy="1143001"/>
          </a:xfrm>
          <a:prstGeom prst="rect">
            <a:avLst/>
          </a:prstGeom>
        </p:spPr>
        <p:txBody>
          <a:bodyPr/>
          <a:lstStyle>
            <a:lvl1pPr>
              <a:defRPr sz="3600">
                <a:solidFill>
                  <a:srgbClr val="953735"/>
                </a:solidFill>
                <a:latin typeface="Arial"/>
                <a:ea typeface="Arial"/>
                <a:cs typeface="Arial"/>
                <a:sym typeface="Arial"/>
              </a:defRPr>
            </a:lvl1pPr>
          </a:lstStyle>
          <a:p>
            <a:pPr/>
            <a:r>
              <a:t>12 Local Propositions</a:t>
            </a:r>
          </a:p>
        </p:txBody>
      </p:sp>
      <p:sp>
        <p:nvSpPr>
          <p:cNvPr id="167" name="A.  County “Clean-up Amendments” to the County Charter…"/>
          <p:cNvSpPr txBox="1"/>
          <p:nvPr>
            <p:ph type="body" idx="4294967295"/>
          </p:nvPr>
        </p:nvSpPr>
        <p:spPr>
          <a:xfrm>
            <a:off x="1254918" y="1803400"/>
            <a:ext cx="6858001" cy="4800600"/>
          </a:xfrm>
          <a:prstGeom prst="rect">
            <a:avLst/>
          </a:prstGeom>
        </p:spPr>
        <p:txBody>
          <a:bodyPr/>
          <a:lstStyle/>
          <a:p>
            <a:pPr marL="425194" indent="-425194" defTabSz="850391">
              <a:spcBef>
                <a:spcPts val="400"/>
              </a:spcBef>
              <a:buFontTx/>
              <a:buAutoNum type="arabicPeriod" startAt="1"/>
              <a:defRPr sz="1800"/>
            </a:pPr>
            <a:r>
              <a:t>A.  County “Clean-up Amendments” to the County Charter</a:t>
            </a:r>
          </a:p>
          <a:p>
            <a:pPr marL="425194" indent="-425194" defTabSz="850391">
              <a:spcBef>
                <a:spcPts val="400"/>
              </a:spcBef>
              <a:buFontTx/>
              <a:buAutoNum type="arabicPeriod" startAt="1"/>
              <a:defRPr sz="1800"/>
            </a:pPr>
            <a:r>
              <a:t>B. Continue the practice of redistricting to keep unincorporated areas with at least 2 Supervisors.</a:t>
            </a:r>
          </a:p>
          <a:p>
            <a:pPr marL="425194" indent="-425194" defTabSz="850391">
              <a:spcBef>
                <a:spcPts val="400"/>
              </a:spcBef>
              <a:buFontTx/>
              <a:buAutoNum type="arabicPeriod" startAt="1"/>
              <a:defRPr sz="1800"/>
            </a:pPr>
            <a:r>
              <a:t>C. County Stabilization Funds</a:t>
            </a:r>
          </a:p>
          <a:p>
            <a:pPr marL="425194" indent="-425194" defTabSz="850391">
              <a:spcBef>
                <a:spcPts val="400"/>
              </a:spcBef>
              <a:buFontTx/>
              <a:buAutoNum type="arabicPeriod" startAt="1"/>
              <a:defRPr sz="1800"/>
            </a:pPr>
            <a:r>
              <a:t>D. Requires all County elected offices be determined at the General Election.</a:t>
            </a:r>
          </a:p>
          <a:p>
            <a:pPr marL="425194" indent="-425194" defTabSz="850391">
              <a:spcBef>
                <a:spcPts val="400"/>
              </a:spcBef>
              <a:buFontTx/>
              <a:buAutoNum type="arabicPeriod" startAt="1"/>
              <a:defRPr sz="1800"/>
            </a:pPr>
            <a:r>
              <a:t>E. Soccer City Initiative</a:t>
            </a:r>
          </a:p>
          <a:p>
            <a:pPr marL="425194" indent="-425194" defTabSz="850391">
              <a:spcBef>
                <a:spcPts val="400"/>
              </a:spcBef>
              <a:buFontTx/>
              <a:buAutoNum type="arabicPeriod" startAt="1"/>
              <a:defRPr sz="1800"/>
            </a:pPr>
            <a:r>
              <a:t>G. SDSU West Initiative</a:t>
            </a:r>
          </a:p>
          <a:p>
            <a:pPr marL="425194" indent="-425194" defTabSz="850391">
              <a:spcBef>
                <a:spcPts val="400"/>
              </a:spcBef>
              <a:buFontTx/>
              <a:buAutoNum type="arabicPeriod" startAt="1"/>
              <a:defRPr sz="1800"/>
            </a:pPr>
            <a:r>
              <a:t>H. Term Limits for School Board Members</a:t>
            </a:r>
          </a:p>
          <a:p>
            <a:pPr marL="425194" indent="-425194" defTabSz="850391">
              <a:spcBef>
                <a:spcPts val="400"/>
              </a:spcBef>
              <a:buFontTx/>
              <a:buAutoNum type="arabicPeriod" startAt="1"/>
              <a:defRPr sz="1800"/>
            </a:pPr>
            <a:r>
              <a:t>J. Mandatory Disclosure of Business Interests</a:t>
            </a:r>
          </a:p>
          <a:p>
            <a:pPr marL="425194" indent="-425194" defTabSz="850391">
              <a:spcBef>
                <a:spcPts val="400"/>
              </a:spcBef>
              <a:buFontTx/>
              <a:buAutoNum type="arabicPeriod" startAt="1"/>
              <a:defRPr sz="1800"/>
            </a:pPr>
            <a:r>
              <a:t>K. Two Four-Year terms for City Council.</a:t>
            </a:r>
          </a:p>
          <a:p>
            <a:pPr marL="425194" indent="-425194" defTabSz="850391">
              <a:spcBef>
                <a:spcPts val="400"/>
              </a:spcBef>
              <a:buFontTx/>
              <a:buAutoNum type="arabicPeriod" startAt="1"/>
              <a:defRPr sz="1800"/>
            </a:pPr>
            <a:r>
              <a:t>L. Salary Setting and Ethics for City Employees </a:t>
            </a:r>
          </a:p>
          <a:p>
            <a:pPr marL="425194" indent="-425194" defTabSz="850391">
              <a:spcBef>
                <a:spcPts val="400"/>
              </a:spcBef>
              <a:buFontTx/>
              <a:buAutoNum type="arabicPeriod" startAt="1"/>
              <a:defRPr sz="1800"/>
            </a:pPr>
            <a:r>
              <a:t>M. Reappointment of Audit Committee Public Members</a:t>
            </a:r>
          </a:p>
          <a:p>
            <a:pPr marL="425194" indent="-425194" defTabSz="850391">
              <a:spcBef>
                <a:spcPts val="400"/>
              </a:spcBef>
              <a:buFontTx/>
              <a:buAutoNum type="arabicPeriod" startAt="1"/>
              <a:defRPr sz="1800"/>
            </a:pPr>
            <a:r>
              <a:t>N. Police Retirement Disability Benefit</a:t>
            </a:r>
          </a:p>
        </p:txBody>
      </p:sp>
    </p:spTree>
  </p:cSld>
  <p:clrMapOvr>
    <a:masterClrMapping/>
  </p:clrMapOvr>
  <p:transition xmlns:p14="http://schemas.microsoft.com/office/powerpoint/2010/main" spd="med" advClick="1"/>
</p:sld>
</file>

<file path=ppt/slides/slide7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3" name="Measure K:  Yes or No?…"/>
          <p:cNvSpPr txBox="1"/>
          <p:nvPr>
            <p:ph type="title" idx="4294967295"/>
          </p:nvPr>
        </p:nvSpPr>
        <p:spPr>
          <a:xfrm>
            <a:off x="1370012" y="452436"/>
            <a:ext cx="7315201" cy="6213180"/>
          </a:xfrm>
          <a:prstGeom prst="rect">
            <a:avLst/>
          </a:prstGeom>
        </p:spPr>
        <p:txBody>
          <a:bodyPr/>
          <a:lstStyle/>
          <a:p>
            <a:pPr algn="l" defTabSz="338326">
              <a:defRPr sz="3000">
                <a:solidFill>
                  <a:srgbClr val="953735"/>
                </a:solidFill>
                <a:latin typeface="Arial"/>
                <a:ea typeface="Arial"/>
                <a:cs typeface="Arial"/>
                <a:sym typeface="Arial"/>
              </a:defRPr>
            </a:pPr>
            <a:r>
              <a:t>Measure K:  Yes or No?</a:t>
            </a:r>
          </a:p>
          <a:p>
            <a:pPr algn="l" defTabSz="338326">
              <a:defRPr sz="2500">
                <a:solidFill>
                  <a:srgbClr val="953735"/>
                </a:solidFill>
                <a:latin typeface="Arial"/>
                <a:ea typeface="Arial"/>
                <a:cs typeface="Arial"/>
                <a:sym typeface="Arial"/>
              </a:defRPr>
            </a:pPr>
          </a:p>
          <a:p>
            <a:pPr algn="l" defTabSz="338326">
              <a:defRPr sz="2500">
                <a:solidFill>
                  <a:srgbClr val="953735"/>
                </a:solidFill>
                <a:latin typeface="Arial"/>
                <a:ea typeface="Arial"/>
                <a:cs typeface="Arial"/>
                <a:sym typeface="Arial"/>
              </a:defRPr>
            </a:pPr>
          </a:p>
          <a:p>
            <a:pPr algn="l" defTabSz="338326">
              <a:spcBef>
                <a:spcPts val="500"/>
              </a:spcBef>
              <a:defRPr sz="2700">
                <a:solidFill>
                  <a:srgbClr val="254061"/>
                </a:solidFill>
              </a:defRPr>
            </a:pPr>
            <a:r>
              <a:t>A </a:t>
            </a:r>
            <a:r>
              <a:rPr>
                <a:solidFill>
                  <a:srgbClr val="008000"/>
                </a:solidFill>
              </a:rPr>
              <a:t>Yes</a:t>
            </a:r>
            <a:r>
              <a:t> Vote Means:  No one will be able to serve on the City Council for more than 8 years after having served two full terms.</a:t>
            </a:r>
          </a:p>
          <a:p>
            <a:pPr algn="l" defTabSz="338326">
              <a:spcBef>
                <a:spcPts val="500"/>
              </a:spcBef>
              <a:defRPr sz="2700">
                <a:solidFill>
                  <a:srgbClr val="254061"/>
                </a:solidFill>
              </a:defRPr>
            </a:pPr>
            <a:r>
              <a:t>   </a:t>
            </a:r>
          </a:p>
          <a:p>
            <a:pPr algn="l" defTabSz="338326">
              <a:spcBef>
                <a:spcPts val="500"/>
              </a:spcBef>
              <a:defRPr sz="2700">
                <a:solidFill>
                  <a:srgbClr val="254061"/>
                </a:solidFill>
              </a:defRPr>
            </a:pPr>
            <a:r>
              <a:t>A </a:t>
            </a:r>
            <a:r>
              <a:rPr>
                <a:solidFill>
                  <a:srgbClr val="FF0000"/>
                </a:solidFill>
              </a:rPr>
              <a:t>No</a:t>
            </a:r>
            <a:r>
              <a:t> Vote Means: Being able to serve more than two terms will be allowed if a person has either moved or been redistricted out of their former district.</a:t>
            </a:r>
          </a:p>
          <a:p>
            <a:pPr algn="l" defTabSz="338326">
              <a:defRPr sz="2500">
                <a:solidFill>
                  <a:srgbClr val="953735"/>
                </a:solidFill>
                <a:latin typeface="Arial"/>
                <a:ea typeface="Arial"/>
                <a:cs typeface="Arial"/>
                <a:sym typeface="Arial"/>
              </a:defRPr>
            </a:pPr>
          </a:p>
          <a:p>
            <a:pPr algn="l" defTabSz="338326">
              <a:defRPr sz="2500">
                <a:solidFill>
                  <a:srgbClr val="953735"/>
                </a:solidFill>
                <a:latin typeface="Arial"/>
                <a:ea typeface="Arial"/>
                <a:cs typeface="Arial"/>
                <a:sym typeface="Arial"/>
              </a:defRPr>
            </a:pPr>
          </a:p>
        </p:txBody>
      </p:sp>
    </p:spTree>
  </p:cSld>
  <p:clrMapOvr>
    <a:masterClrMapping/>
  </p:clrMapOvr>
  <p:transition xmlns:p14="http://schemas.microsoft.com/office/powerpoint/2010/main" spd="med" advClick="1"/>
</p:sld>
</file>

<file path=ppt/slides/slide7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5" name="Measure L…"/>
          <p:cNvSpPr txBox="1"/>
          <p:nvPr>
            <p:ph type="title" idx="4294967295"/>
          </p:nvPr>
        </p:nvSpPr>
        <p:spPr>
          <a:xfrm>
            <a:off x="381000" y="807243"/>
            <a:ext cx="8153400" cy="4321970"/>
          </a:xfrm>
          <a:prstGeom prst="rect">
            <a:avLst/>
          </a:prstGeom>
        </p:spPr>
        <p:txBody>
          <a:bodyPr/>
          <a:lstStyle/>
          <a:p>
            <a:pPr defTabSz="351129">
              <a:defRPr b="1" sz="2000"/>
            </a:pPr>
            <a:r>
              <a:t>Measure L </a:t>
            </a:r>
          </a:p>
          <a:p>
            <a:pPr defTabSz="351129">
              <a:defRPr b="1" sz="2000"/>
            </a:pPr>
            <a:br/>
            <a:r>
              <a:t>CHARTER AMENDMENTS REGARDING ETHICS AND COMPENSATION FOR ELECTED CITY</a:t>
            </a:r>
          </a:p>
          <a:p>
            <a:pPr defTabSz="351129">
              <a:defRPr b="1" sz="2000"/>
            </a:pPr>
            <a:r>
              <a:t>OFFICERS: Shall the Charter be amended to: (1) restrict benefits for elected City officers;</a:t>
            </a:r>
          </a:p>
          <a:p>
            <a:pPr defTabSz="351129">
              <a:defRPr b="1" sz="2000"/>
            </a:pPr>
            <a:r>
              <a:t>(2) restrict lobbying and campaign activities of elected City officers; and (3) remove the</a:t>
            </a:r>
          </a:p>
          <a:p>
            <a:pPr defTabSz="351129">
              <a:defRPr b="1" sz="2000"/>
            </a:pPr>
            <a:r>
              <a:t>requirement that Council members set their salaries and those of the Mayor and City</a:t>
            </a:r>
          </a:p>
          <a:p>
            <a:pPr defTabSz="351129">
              <a:defRPr b="1" sz="2000"/>
            </a:pPr>
            <a:r>
              <a:t>Attorney, providing instead that their salaries be set as percentages of the salary set by</a:t>
            </a:r>
          </a:p>
          <a:p>
            <a:pPr defTabSz="351129">
              <a:defRPr b="1" sz="2000"/>
            </a:pPr>
            <a:r>
              <a:t>the State of California for Superior Court judges?</a:t>
            </a:r>
            <a:br/>
          </a:p>
        </p:txBody>
      </p:sp>
    </p:spTree>
  </p:cSld>
  <p:clrMapOvr>
    <a:masterClrMapping/>
  </p:clrMapOvr>
  <p:transition xmlns:p14="http://schemas.microsoft.com/office/powerpoint/2010/main" spd="med" advClick="1"/>
</p:sld>
</file>

<file path=ppt/slides/slide7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9"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420" name="The current salary for Council members is $75,386, for the Mayor is $100,464, and for the City Attorney is $193,648 (2015). The Mayor and Council have not had a pay raise since 2003 because the Council members don't want to vote for their own raises. It has gotten to the point where their salaries do not attract more competent candidates because they cannot support their family on this income level and they must live in the district or city."/>
          <p:cNvSpPr txBox="1"/>
          <p:nvPr>
            <p:ph type="body" idx="4294967295"/>
          </p:nvPr>
        </p:nvSpPr>
        <p:spPr>
          <a:xfrm>
            <a:off x="939799" y="1828800"/>
            <a:ext cx="7983540" cy="4525963"/>
          </a:xfrm>
          <a:prstGeom prst="rect">
            <a:avLst/>
          </a:prstGeom>
        </p:spPr>
        <p:txBody>
          <a:bodyPr/>
          <a:lstStyle>
            <a:lvl1pPr>
              <a:spcBef>
                <a:spcPts val="500"/>
              </a:spcBef>
              <a:buChar char="•"/>
              <a:defRPr b="0" sz="2400"/>
            </a:lvl1pPr>
          </a:lstStyle>
          <a:p>
            <a:pPr/>
            <a:r>
              <a:t>The current salary for Council members is $75,386, for the Mayor is $100,464, and for the City Attorney is $193,648 (2015). The Mayor and Council have not had a pay raise since 2003 because the Council members don't want to vote for their own raises. It has gotten to the point where their salaries do not attract more competent candidates because they cannot support their family on this income level and they must live in the district or city.</a:t>
            </a:r>
          </a:p>
        </p:txBody>
      </p:sp>
    </p:spTree>
  </p:cSld>
  <p:clrMapOvr>
    <a:masterClrMapping/>
  </p:clrMapOvr>
  <p:transition xmlns:p14="http://schemas.microsoft.com/office/powerpoint/2010/main" spd="med" advClick="1"/>
</p:sld>
</file>

<file path=ppt/slides/slide7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4" name="What Measure L Would Do"/>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What Measure L Would Do</a:t>
            </a:r>
          </a:p>
        </p:txBody>
      </p:sp>
      <p:sp>
        <p:nvSpPr>
          <p:cNvPr id="425" name="Council members would…"/>
          <p:cNvSpPr txBox="1"/>
          <p:nvPr>
            <p:ph type="body" idx="4294967295"/>
          </p:nvPr>
        </p:nvSpPr>
        <p:spPr>
          <a:xfrm>
            <a:off x="1024465" y="1845733"/>
            <a:ext cx="7983540" cy="4525965"/>
          </a:xfrm>
          <a:prstGeom prst="rect">
            <a:avLst/>
          </a:prstGeom>
        </p:spPr>
        <p:txBody>
          <a:bodyPr/>
          <a:lstStyle/>
          <a:p>
            <a:pPr marL="0" indent="0" defTabSz="780530">
              <a:spcBef>
                <a:spcPts val="400"/>
              </a:spcBef>
              <a:buSzTx/>
              <a:buNone/>
              <a:defRPr b="0" sz="2300"/>
            </a:pPr>
            <a:r>
              <a:t>Council members would:</a:t>
            </a:r>
          </a:p>
          <a:p>
            <a:pPr marL="233411" indent="-233411" defTabSz="780530">
              <a:spcBef>
                <a:spcPts val="400"/>
              </a:spcBef>
              <a:buFontTx/>
              <a:buChar char="•"/>
              <a:defRPr b="0" sz="2300"/>
            </a:pPr>
            <a:r>
              <a:t>receive 60% of the Superior Court judges' salary starting on 12/10/2020 and 75% beginning on 12/10/2022. </a:t>
            </a:r>
          </a:p>
          <a:p>
            <a:pPr marL="233411" indent="-233411" defTabSz="780530">
              <a:spcBef>
                <a:spcPts val="400"/>
              </a:spcBef>
              <a:buFontTx/>
              <a:buChar char="•"/>
              <a:defRPr b="0" sz="2300"/>
            </a:pPr>
            <a:r>
              <a:t>The Mayor and City Attorney would have a salary equal to that of the Superior Court judges starting 12/10/2020. Currently, the Superior Court Judges earn $175,298.</a:t>
            </a:r>
          </a:p>
          <a:p>
            <a:pPr marL="233411" indent="-233411" defTabSz="780530">
              <a:spcBef>
                <a:spcPts val="400"/>
              </a:spcBef>
              <a:buFontTx/>
              <a:buChar char="•"/>
              <a:defRPr b="0" sz="2300"/>
            </a:pPr>
            <a:r>
              <a:t> Making these adjustments in the City Charter involves amending several sections and repealing Article V Section 41.1.</a:t>
            </a:r>
          </a:p>
          <a:p>
            <a:pPr marL="233411" indent="-233411" defTabSz="780530">
              <a:spcBef>
                <a:spcPts val="400"/>
              </a:spcBef>
              <a:buFontTx/>
              <a:buChar char="•"/>
              <a:defRPr b="0" sz="2300"/>
            </a:pPr>
            <a:r>
              <a:t>no longer have a car allowance or boxes at the ball parks</a:t>
            </a:r>
          </a:p>
          <a:p>
            <a:pPr marL="233411" indent="-233411" defTabSz="780530">
              <a:spcBef>
                <a:spcPts val="400"/>
              </a:spcBef>
              <a:buFontTx/>
              <a:buChar char="•"/>
              <a:defRPr b="0" sz="2300"/>
            </a:pPr>
            <a:r>
              <a:t>restricted to not lobby for at least 2 years after leaving office</a:t>
            </a:r>
          </a:p>
        </p:txBody>
      </p:sp>
    </p:spTree>
  </p:cSld>
  <p:clrMapOvr>
    <a:masterClrMapping/>
  </p:clrMapOvr>
  <p:transition xmlns:p14="http://schemas.microsoft.com/office/powerpoint/2010/main" spd="med" advClick="1"/>
</p:sld>
</file>

<file path=ppt/slides/slide7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9" name="Fiscal Impact"/>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Fiscal Impact</a:t>
            </a:r>
          </a:p>
        </p:txBody>
      </p:sp>
      <p:sp>
        <p:nvSpPr>
          <p:cNvPr id="430" name="The net annual compensation cost increase in today’s dollars (not adjusted for wage inflation) for the 11 positions is estimated to be approximately $560,000 beginning December 10, 2020, and approximately $870,000 beginning December 10, 2022. In 2020 and 2022, these costs will be somewhat higher if annual wage adjustments (based on the salary increase percentage for state judicial salaries) are applied between now and 2020/2022. After 2022, salary increase percentages will continue to match those that may occur for judicial salaries."/>
          <p:cNvSpPr txBox="1"/>
          <p:nvPr>
            <p:ph type="body" idx="4294967295"/>
          </p:nvPr>
        </p:nvSpPr>
        <p:spPr>
          <a:xfrm>
            <a:off x="761999" y="1828800"/>
            <a:ext cx="7983540" cy="4525963"/>
          </a:xfrm>
          <a:prstGeom prst="rect">
            <a:avLst/>
          </a:prstGeom>
        </p:spPr>
        <p:txBody>
          <a:bodyPr/>
          <a:lstStyle>
            <a:lvl1pPr marL="0" indent="0" defTabSz="384731">
              <a:lnSpc>
                <a:spcPts val="3900"/>
              </a:lnSpc>
              <a:spcBef>
                <a:spcPts val="0"/>
              </a:spcBef>
              <a:buSzTx/>
              <a:buNone/>
              <a:defRPr sz="2000">
                <a:solidFill>
                  <a:srgbClr val="2E3E5A"/>
                </a:solidFill>
                <a:latin typeface="Helvetica Neue"/>
                <a:ea typeface="Helvetica Neue"/>
                <a:cs typeface="Helvetica Neue"/>
                <a:sym typeface="Helvetica Neue"/>
              </a:defRPr>
            </a:lvl1pPr>
          </a:lstStyle>
          <a:p>
            <a:pPr/>
            <a:r>
              <a:t>The net annual compensation cost increase in today’s dollars (not adjusted for wage inflation) for the 11 positions is estimated to be approximately $560,000 beginning December 10, 2020, and approximately $870,000 beginning December 10, 2022. In 2020 and 2022, these costs will be somewhat higher if annual wage adjustments (based on the salary increase percentage for state judicial salaries) are applied between now and 2020/2022. After 2022, salary increase percentages will continue to match those that may occur for judicial salaries. </a:t>
            </a:r>
          </a:p>
        </p:txBody>
      </p:sp>
    </p:spTree>
  </p:cSld>
  <p:clrMapOvr>
    <a:masterClrMapping/>
  </p:clrMapOvr>
  <p:transition xmlns:p14="http://schemas.microsoft.com/office/powerpoint/2010/main" spd="med" advClick="1"/>
</p:sld>
</file>

<file path=ppt/slides/slide7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4" name="Measure L Supporters Say:"/>
          <p:cNvSpPr txBox="1"/>
          <p:nvPr>
            <p:ph type="title" idx="4294967295"/>
          </p:nvPr>
        </p:nvSpPr>
        <p:spPr>
          <a:xfrm>
            <a:off x="838200" y="304798"/>
            <a:ext cx="8229600" cy="1143004"/>
          </a:xfrm>
          <a:prstGeom prst="rect">
            <a:avLst/>
          </a:prstGeom>
        </p:spPr>
        <p:txBody>
          <a:bodyPr/>
          <a:lstStyle>
            <a:lvl1pPr algn="l">
              <a:defRPr b="1" sz="3200">
                <a:solidFill>
                  <a:srgbClr val="A50021"/>
                </a:solidFill>
                <a:latin typeface="Arial"/>
                <a:ea typeface="Arial"/>
                <a:cs typeface="Arial"/>
                <a:sym typeface="Arial"/>
              </a:defRPr>
            </a:lvl1pPr>
          </a:lstStyle>
          <a:p>
            <a:pPr/>
            <a:r>
              <a:t>Measure L Supporters Say:</a:t>
            </a:r>
          </a:p>
        </p:txBody>
      </p:sp>
      <p:sp>
        <p:nvSpPr>
          <p:cNvPr id="435" name="The previous City Attorney, Grand Jury and Salary Setting Commission have been making the recommendation for several years to eliminate the Salary Setting…"/>
          <p:cNvSpPr txBox="1"/>
          <p:nvPr>
            <p:ph type="body" idx="4294967295"/>
          </p:nvPr>
        </p:nvSpPr>
        <p:spPr>
          <a:xfrm>
            <a:off x="703261" y="1600200"/>
            <a:ext cx="7983540" cy="4419600"/>
          </a:xfrm>
          <a:prstGeom prst="rect">
            <a:avLst/>
          </a:prstGeom>
        </p:spPr>
        <p:txBody>
          <a:bodyPr/>
          <a:lstStyle/>
          <a:p>
            <a:pPr marL="212597" indent="-212597" defTabSz="566927">
              <a:spcBef>
                <a:spcPts val="400"/>
              </a:spcBef>
              <a:buChar char="•"/>
              <a:defRPr b="0" sz="1700"/>
            </a:pPr>
            <a:r>
              <a:t> The previous City Attorney, Grand Jury and Salary Setting Commission have been making the recommendation for several years to eliminate the Salary Setting Commission system because it is a conflict of interest; they all recommend replacing it with a standard.</a:t>
            </a:r>
          </a:p>
          <a:p>
            <a:pPr marL="212597" indent="-212597" defTabSz="566927">
              <a:spcBef>
                <a:spcPts val="400"/>
              </a:spcBef>
              <a:buChar char="•"/>
              <a:defRPr b="0" sz="1700"/>
            </a:pPr>
            <a:r>
              <a:t> The work load for Council members has increased </a:t>
            </a:r>
          </a:p>
          <a:p>
            <a:pPr marL="212597" indent="-212597" defTabSz="566927">
              <a:spcBef>
                <a:spcPts val="400"/>
              </a:spcBef>
              <a:buChar char="•"/>
              <a:defRPr b="0" sz="1700"/>
            </a:pPr>
            <a:r>
              <a:t>The work load of the Mayor has increased due to the elimination of the City Manager.</a:t>
            </a:r>
          </a:p>
          <a:p>
            <a:pPr marL="212597" indent="-212597" defTabSz="566927">
              <a:spcBef>
                <a:spcPts val="400"/>
              </a:spcBef>
              <a:buChar char="•"/>
              <a:defRPr b="0" sz="1700"/>
            </a:pPr>
            <a:r>
              <a:t> Raising the salaries gradually during a time of economic stability is timely.</a:t>
            </a:r>
          </a:p>
          <a:p>
            <a:pPr marL="212597" indent="-212597" defTabSz="566927">
              <a:spcBef>
                <a:spcPts val="400"/>
              </a:spcBef>
              <a:buChar char="•"/>
              <a:defRPr b="0" sz="1700"/>
            </a:pPr>
            <a:r>
              <a:t>San Diego's elected City officers' salaries are significantly lower than those in other comparable cities in California and other states.</a:t>
            </a:r>
          </a:p>
          <a:p>
            <a:pPr marL="212597" indent="-212597" defTabSz="566927">
              <a:spcBef>
                <a:spcPts val="400"/>
              </a:spcBef>
              <a:buChar char="•"/>
              <a:defRPr b="0" sz="1700"/>
            </a:pPr>
            <a:r>
              <a:t>Many other City of San Diego employees with major responsibilities are paid more than the Mayor and Council members.</a:t>
            </a:r>
          </a:p>
          <a:p>
            <a:pPr marL="212597" indent="-212597" defTabSz="566927">
              <a:spcBef>
                <a:spcPts val="400"/>
              </a:spcBef>
              <a:buChar char="•"/>
              <a:defRPr b="0" sz="1700"/>
            </a:pPr>
            <a:r>
              <a:t>Supporters include the City Diego City Council, the Salary Setting Commission</a:t>
            </a:r>
          </a:p>
        </p:txBody>
      </p:sp>
    </p:spTree>
  </p:cSld>
  <p:clrMapOvr>
    <a:masterClrMapping/>
  </p:clrMapOvr>
  <p:transition xmlns:p14="http://schemas.microsoft.com/office/powerpoint/2010/main" spd="med" advClick="1"/>
</p:sld>
</file>

<file path=ppt/slides/slide7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7" name="Measure L Opponents Say:"/>
          <p:cNvSpPr txBox="1"/>
          <p:nvPr>
            <p:ph type="title" idx="4294967295"/>
          </p:nvPr>
        </p:nvSpPr>
        <p:spPr>
          <a:xfrm>
            <a:off x="762000" y="3047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L Opponents Say:</a:t>
            </a:r>
          </a:p>
        </p:txBody>
      </p:sp>
      <p:sp>
        <p:nvSpPr>
          <p:cNvPr id="438" name="The City should not be trying to compete with private business by awarding large salaries to elected officials who already have a nice pension.…"/>
          <p:cNvSpPr txBox="1"/>
          <p:nvPr>
            <p:ph type="body" idx="4294967295"/>
          </p:nvPr>
        </p:nvSpPr>
        <p:spPr>
          <a:xfrm>
            <a:off x="762000" y="1676400"/>
            <a:ext cx="7696200" cy="4724400"/>
          </a:xfrm>
          <a:prstGeom prst="rect">
            <a:avLst/>
          </a:prstGeom>
        </p:spPr>
        <p:txBody>
          <a:bodyPr/>
          <a:lstStyle/>
          <a:p>
            <a:pPr>
              <a:spcBef>
                <a:spcPts val="600"/>
              </a:spcBef>
              <a:buChar char="•"/>
              <a:defRPr b="0" sz="2800"/>
            </a:pPr>
            <a:r>
              <a:t> The City should not be trying to compete with private business by awarding large salaries to elected officials who already have a nice pension.</a:t>
            </a:r>
          </a:p>
          <a:p>
            <a:pPr>
              <a:spcBef>
                <a:spcPts val="600"/>
              </a:spcBef>
              <a:buChar char="•"/>
              <a:defRPr b="0" sz="2800"/>
            </a:pPr>
            <a:r>
              <a:t> There are better ways to spend funds than salaries - street repair, public safety, fire protection, homeless services, affordable housing, etc.</a:t>
            </a:r>
          </a:p>
          <a:p>
            <a:pPr>
              <a:spcBef>
                <a:spcPts val="600"/>
              </a:spcBef>
              <a:buChar char="•"/>
              <a:defRPr b="0" sz="2800"/>
            </a:pPr>
            <a:r>
              <a:t>There is no known formal opposition at this time.</a:t>
            </a:r>
          </a:p>
        </p:txBody>
      </p:sp>
    </p:spTree>
  </p:cSld>
  <p:clrMapOvr>
    <a:masterClrMapping/>
  </p:clrMapOvr>
  <p:transition xmlns:p14="http://schemas.microsoft.com/office/powerpoint/2010/main" spd="med" advClick="1"/>
</p:sld>
</file>

<file path=ppt/slides/slide7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2" name="Measure L: Yes or No?"/>
          <p:cNvSpPr txBox="1"/>
          <p:nvPr/>
        </p:nvSpPr>
        <p:spPr>
          <a:xfrm>
            <a:off x="1019175" y="244474"/>
            <a:ext cx="6870700" cy="58489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3500">
                <a:solidFill>
                  <a:srgbClr val="953735"/>
                </a:solidFill>
                <a:latin typeface="Arial"/>
                <a:ea typeface="Arial"/>
                <a:cs typeface="Arial"/>
                <a:sym typeface="Arial"/>
              </a:defRPr>
            </a:lvl1pPr>
          </a:lstStyle>
          <a:p>
            <a:pPr/>
            <a:r>
              <a:t>Measure L: Yes or No?</a:t>
            </a:r>
          </a:p>
        </p:txBody>
      </p:sp>
      <p:sp>
        <p:nvSpPr>
          <p:cNvPr id="443" name="A Yes Vote Means: Elected City Officials will be more fairly compensated at a level that is more competitive in today's world.…"/>
          <p:cNvSpPr txBox="1"/>
          <p:nvPr/>
        </p:nvSpPr>
        <p:spPr>
          <a:xfrm>
            <a:off x="925511" y="1523999"/>
            <a:ext cx="8218490" cy="4384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700"/>
              </a:spcBef>
              <a:defRPr sz="2800">
                <a:solidFill>
                  <a:srgbClr val="254061"/>
                </a:solidFill>
                <a:latin typeface="+mn-lt"/>
                <a:ea typeface="+mn-ea"/>
                <a:cs typeface="+mn-cs"/>
                <a:sym typeface="Calibri"/>
              </a:defRPr>
            </a:pPr>
            <a:r>
              <a:t>A </a:t>
            </a:r>
            <a:r>
              <a:rPr>
                <a:solidFill>
                  <a:srgbClr val="008000"/>
                </a:solidFill>
              </a:rPr>
              <a:t>Yes</a:t>
            </a:r>
            <a:r>
              <a:t> Vote Means: Elected City Officials will be more fairly compensated at a level that is more competitive in today's world.</a:t>
            </a:r>
          </a:p>
          <a:p>
            <a:pPr defTabSz="457200">
              <a:spcBef>
                <a:spcPts val="700"/>
              </a:spcBef>
              <a:defRPr sz="2800">
                <a:solidFill>
                  <a:srgbClr val="254061"/>
                </a:solidFill>
                <a:latin typeface="+mn-lt"/>
                <a:ea typeface="+mn-ea"/>
                <a:cs typeface="+mn-cs"/>
                <a:sym typeface="Calibri"/>
              </a:defRPr>
            </a:pPr>
            <a:r>
              <a:t>The elected City Officials will be more restricted in lobbying after they leave office and will not benefit from perks from the City.</a:t>
            </a:r>
          </a:p>
          <a:p>
            <a:pPr defTabSz="457200">
              <a:spcBef>
                <a:spcPts val="400"/>
              </a:spcBef>
              <a:defRPr sz="2800">
                <a:latin typeface="+mn-lt"/>
                <a:ea typeface="+mn-ea"/>
                <a:cs typeface="+mn-cs"/>
                <a:sym typeface="Calibri"/>
              </a:defRPr>
            </a:pPr>
          </a:p>
          <a:p>
            <a:pPr defTabSz="457200">
              <a:spcBef>
                <a:spcPts val="700"/>
              </a:spcBef>
              <a:defRPr sz="2800">
                <a:solidFill>
                  <a:srgbClr val="254061"/>
                </a:solidFill>
                <a:latin typeface="+mn-lt"/>
                <a:ea typeface="+mn-ea"/>
                <a:cs typeface="+mn-cs"/>
                <a:sym typeface="Calibri"/>
              </a:defRPr>
            </a:pPr>
            <a:r>
              <a:t>A </a:t>
            </a:r>
            <a:r>
              <a:rPr>
                <a:solidFill>
                  <a:srgbClr val="FF0000"/>
                </a:solidFill>
              </a:rPr>
              <a:t>No</a:t>
            </a:r>
            <a:r>
              <a:t> Vote Means:There will be no changes in the perks or the method of setting salaries of elected City</a:t>
            </a:r>
          </a:p>
        </p:txBody>
      </p:sp>
    </p:spTree>
  </p:cSld>
  <p:clrMapOvr>
    <a:masterClrMapping/>
  </p:clrMapOvr>
  <p:transition xmlns:p14="http://schemas.microsoft.com/office/powerpoint/2010/main" spd="med" advClick="1"/>
</p:sld>
</file>

<file path=ppt/slides/slide7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5" name="Measure M This would allow the City Council to waive the requirement  that the Council consider at least 2 applicants for appointment as a public member of the Audit Committee when the Council wishes to reappoint a sitting public member  who is eligible for another term.  (City Charter Amendment)"/>
          <p:cNvSpPr txBox="1"/>
          <p:nvPr>
            <p:ph type="title" idx="4294967295"/>
          </p:nvPr>
        </p:nvSpPr>
        <p:spPr>
          <a:xfrm>
            <a:off x="386009" y="901700"/>
            <a:ext cx="7983292" cy="4342756"/>
          </a:xfrm>
          <a:prstGeom prst="rect">
            <a:avLst/>
          </a:prstGeom>
        </p:spPr>
        <p:txBody>
          <a:bodyPr/>
          <a:lstStyle/>
          <a:p>
            <a:pPr defTabSz="530351">
              <a:defRPr b="1" sz="3100"/>
            </a:pPr>
            <a:r>
              <a:t>Measure M</a:t>
            </a:r>
            <a:br/>
            <a:r>
              <a:t>This would allow the City Council to waive the requirement  that the Council consider at least 2 applicants for appointment as a public member of the Audit Committee when the Council wishes to reappoint a sitting public member  who is eligible for another term. </a:t>
            </a:r>
            <a:br/>
            <a:r>
              <a:rPr sz="1800"/>
              <a:t>(</a:t>
            </a:r>
            <a:r>
              <a:rPr i="1" sz="1600"/>
              <a:t>City Charter Amendment</a:t>
            </a:r>
            <a:r>
              <a:rPr sz="1800"/>
              <a:t>)</a:t>
            </a:r>
          </a:p>
        </p:txBody>
      </p:sp>
    </p:spTree>
  </p:cSld>
  <p:clrMapOvr>
    <a:masterClrMapping/>
  </p:clrMapOvr>
  <p:transition xmlns:p14="http://schemas.microsoft.com/office/powerpoint/2010/main" spd="med" advClick="1"/>
</p:sld>
</file>

<file path=ppt/slides/slide7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9"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450" name="The Audit Committee is composed of 2 members of the City Council and 3 members of the public.The public members are unpaid volunteers, who must have at least 10 years of experience as a certified public accountant or certified auditor or legal experience in audit management.…"/>
          <p:cNvSpPr txBox="1"/>
          <p:nvPr>
            <p:ph type="body" idx="4294967295"/>
          </p:nvPr>
        </p:nvSpPr>
        <p:spPr>
          <a:xfrm>
            <a:off x="761999" y="1828800"/>
            <a:ext cx="7983540" cy="4525963"/>
          </a:xfrm>
          <a:prstGeom prst="rect">
            <a:avLst/>
          </a:prstGeom>
        </p:spPr>
        <p:txBody>
          <a:bodyPr/>
          <a:lstStyle/>
          <a:p>
            <a:pPr>
              <a:spcBef>
                <a:spcPts val="500"/>
              </a:spcBef>
              <a:buChar char="•"/>
              <a:defRPr b="0" sz="2400"/>
            </a:pPr>
            <a:r>
              <a:t>The Audit Committee is composed of 2 members of the City Council and 3 members of the public.The public members are unpaid volunteers, who must have at least 10 years of experience as a certified public accountant or certified auditor or legal experience in audit management.</a:t>
            </a:r>
          </a:p>
          <a:p>
            <a:pPr>
              <a:spcBef>
                <a:spcPts val="500"/>
              </a:spcBef>
              <a:buChar char="•"/>
              <a:defRPr b="0" sz="2400"/>
            </a:pPr>
            <a:r>
              <a:t>The process for screening replacements requires that at least 2 people are found who would be willing to do this; the process takes between 6 months to a year.</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Prop A  “Clean-up Amendments” to the County Charter"/>
          <p:cNvSpPr txBox="1"/>
          <p:nvPr>
            <p:ph type="title" idx="4294967295"/>
          </p:nvPr>
        </p:nvSpPr>
        <p:spPr>
          <a:xfrm>
            <a:off x="533400" y="2130425"/>
            <a:ext cx="8153400" cy="1470025"/>
          </a:xfrm>
          <a:prstGeom prst="rect">
            <a:avLst/>
          </a:prstGeom>
        </p:spPr>
        <p:txBody>
          <a:bodyPr/>
          <a:lstStyle/>
          <a:p>
            <a:pPr defTabSz="402336">
              <a:defRPr b="1" sz="2300"/>
            </a:pPr>
            <a:r>
              <a:t>Prop A</a:t>
            </a:r>
            <a:br/>
            <a:br/>
            <a:r>
              <a:t>“Clean-up Amendments” to the County Charter</a:t>
            </a:r>
          </a:p>
        </p:txBody>
      </p:sp>
    </p:spTree>
  </p:cSld>
  <p:clrMapOvr>
    <a:masterClrMapping/>
  </p:clrMapOvr>
  <p:transition xmlns:p14="http://schemas.microsoft.com/office/powerpoint/2010/main" spd="med" advClick="1"/>
</p:sld>
</file>

<file path=ppt/slides/slide8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4" name="What Measure M  Would Do"/>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What Measure M  Would Do</a:t>
            </a:r>
          </a:p>
        </p:txBody>
      </p:sp>
      <p:sp>
        <p:nvSpPr>
          <p:cNvPr id="455" name="It is difficult to find enough qualified applicants to comply with the Charter’s requirements."/>
          <p:cNvSpPr txBox="1"/>
          <p:nvPr>
            <p:ph type="body" idx="4294967295"/>
          </p:nvPr>
        </p:nvSpPr>
        <p:spPr>
          <a:xfrm>
            <a:off x="1142999" y="2222500"/>
            <a:ext cx="7983540" cy="4525963"/>
          </a:xfrm>
          <a:prstGeom prst="rect">
            <a:avLst/>
          </a:prstGeom>
        </p:spPr>
        <p:txBody>
          <a:bodyPr/>
          <a:lstStyle>
            <a:lvl1pPr>
              <a:spcBef>
                <a:spcPts val="500"/>
              </a:spcBef>
              <a:buChar char="•"/>
              <a:defRPr b="0" sz="2400"/>
            </a:lvl1pPr>
          </a:lstStyle>
          <a:p>
            <a:pPr/>
            <a:r>
              <a:t>It is difficult to find enough qualified applicants to comply with the Charter’s requirements.</a:t>
            </a:r>
          </a:p>
        </p:txBody>
      </p:sp>
    </p:spTree>
  </p:cSld>
  <p:clrMapOvr>
    <a:masterClrMapping/>
  </p:clrMapOvr>
  <p:transition xmlns:p14="http://schemas.microsoft.com/office/powerpoint/2010/main" spd="med" advClick="1"/>
</p:sld>
</file>

<file path=ppt/slides/slide8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9" name="Fiscal Impact"/>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Fiscal Impact</a:t>
            </a:r>
          </a:p>
        </p:txBody>
      </p:sp>
      <p:sp>
        <p:nvSpPr>
          <p:cNvPr id="460" name="No fiscal impact"/>
          <p:cNvSpPr txBox="1"/>
          <p:nvPr>
            <p:ph type="body" idx="4294967295"/>
          </p:nvPr>
        </p:nvSpPr>
        <p:spPr>
          <a:xfrm>
            <a:off x="761999" y="1828800"/>
            <a:ext cx="7983540" cy="4525963"/>
          </a:xfrm>
          <a:prstGeom prst="rect">
            <a:avLst/>
          </a:prstGeom>
        </p:spPr>
        <p:txBody>
          <a:bodyPr/>
          <a:lstStyle>
            <a:lvl1pPr>
              <a:buChar char="•"/>
              <a:defRPr b="0"/>
            </a:lvl1pPr>
          </a:lstStyle>
          <a:p>
            <a:pPr/>
            <a:r>
              <a:t>No fiscal impact</a:t>
            </a:r>
          </a:p>
        </p:txBody>
      </p:sp>
    </p:spTree>
  </p:cSld>
  <p:clrMapOvr>
    <a:masterClrMapping/>
  </p:clrMapOvr>
  <p:transition xmlns:p14="http://schemas.microsoft.com/office/powerpoint/2010/main" spd="med" advClick="1"/>
</p:sld>
</file>

<file path=ppt/slides/slide8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4" name="Measure M Supporters Say:"/>
          <p:cNvSpPr txBox="1"/>
          <p:nvPr>
            <p:ph type="title" idx="4294967295"/>
          </p:nvPr>
        </p:nvSpPr>
        <p:spPr>
          <a:xfrm>
            <a:off x="838200" y="304798"/>
            <a:ext cx="8229600" cy="1143004"/>
          </a:xfrm>
          <a:prstGeom prst="rect">
            <a:avLst/>
          </a:prstGeom>
        </p:spPr>
        <p:txBody>
          <a:bodyPr/>
          <a:lstStyle>
            <a:lvl1pPr algn="l">
              <a:defRPr b="1" sz="3200">
                <a:solidFill>
                  <a:srgbClr val="A50021"/>
                </a:solidFill>
                <a:latin typeface="Arial"/>
                <a:ea typeface="Arial"/>
                <a:cs typeface="Arial"/>
                <a:sym typeface="Arial"/>
              </a:defRPr>
            </a:lvl1pPr>
          </a:lstStyle>
          <a:p>
            <a:pPr/>
            <a:r>
              <a:t>Measure M Supporters Say:</a:t>
            </a:r>
          </a:p>
        </p:txBody>
      </p:sp>
      <p:sp>
        <p:nvSpPr>
          <p:cNvPr id="465" name="It would make it easier to replace public members of the Audit Committee. It is now  difficult to get their work done without a complete committee.…"/>
          <p:cNvSpPr txBox="1"/>
          <p:nvPr>
            <p:ph type="body" idx="4294967295"/>
          </p:nvPr>
        </p:nvSpPr>
        <p:spPr>
          <a:xfrm>
            <a:off x="703261" y="1600200"/>
            <a:ext cx="7983540" cy="4419600"/>
          </a:xfrm>
          <a:prstGeom prst="rect">
            <a:avLst/>
          </a:prstGeom>
        </p:spPr>
        <p:txBody>
          <a:bodyPr/>
          <a:lstStyle/>
          <a:p>
            <a:pPr>
              <a:spcBef>
                <a:spcPts val="600"/>
              </a:spcBef>
              <a:buSzTx/>
              <a:buNone/>
              <a:defRPr sz="2800"/>
            </a:pPr>
          </a:p>
          <a:p>
            <a:pPr>
              <a:spcBef>
                <a:spcPts val="600"/>
              </a:spcBef>
              <a:buSzTx/>
              <a:buNone/>
              <a:defRPr sz="2800"/>
            </a:pPr>
          </a:p>
          <a:p>
            <a:pPr>
              <a:spcBef>
                <a:spcPts val="600"/>
              </a:spcBef>
              <a:buSzTx/>
              <a:buNone/>
              <a:defRPr sz="2800"/>
            </a:pPr>
            <a:r>
              <a:t>It would make it easier to replace public members of the Audit Committee. It is now  difficult to get their work done without a complete committee.</a:t>
            </a:r>
          </a:p>
          <a:p>
            <a:pPr>
              <a:spcBef>
                <a:spcPts val="600"/>
              </a:spcBef>
              <a:buSzTx/>
              <a:buNone/>
              <a:defRPr sz="2800"/>
            </a:pPr>
            <a:r>
              <a:t>Supporters:City Council</a:t>
            </a:r>
          </a:p>
        </p:txBody>
      </p:sp>
    </p:spTree>
  </p:cSld>
  <p:clrMapOvr>
    <a:masterClrMapping/>
  </p:clrMapOvr>
  <p:transition xmlns:p14="http://schemas.microsoft.com/office/powerpoint/2010/main" spd="med" advClick="1"/>
</p:sld>
</file>

<file path=ppt/slides/slide8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7" name="Measure M Opponents Say:"/>
          <p:cNvSpPr txBox="1"/>
          <p:nvPr>
            <p:ph type="title" idx="4294967295"/>
          </p:nvPr>
        </p:nvSpPr>
        <p:spPr>
          <a:xfrm>
            <a:off x="762000" y="3047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M Opponents Say:</a:t>
            </a:r>
          </a:p>
        </p:txBody>
      </p:sp>
      <p:sp>
        <p:nvSpPr>
          <p:cNvPr id="468" name="No official arguments for Measure M were submitted."/>
          <p:cNvSpPr txBox="1"/>
          <p:nvPr>
            <p:ph type="body" idx="4294967295"/>
          </p:nvPr>
        </p:nvSpPr>
        <p:spPr>
          <a:xfrm>
            <a:off x="835818" y="1587500"/>
            <a:ext cx="7696201" cy="4724400"/>
          </a:xfrm>
          <a:prstGeom prst="rect">
            <a:avLst/>
          </a:prstGeom>
        </p:spPr>
        <p:txBody>
          <a:bodyPr/>
          <a:lstStyle>
            <a:lvl1pPr>
              <a:spcBef>
                <a:spcPts val="600"/>
              </a:spcBef>
              <a:buChar char="•"/>
              <a:defRPr b="0" sz="2800"/>
            </a:lvl1pPr>
          </a:lstStyle>
          <a:p>
            <a:pPr/>
            <a:r>
              <a:t>No official arguments for Measure M were submitted.</a:t>
            </a:r>
          </a:p>
        </p:txBody>
      </p:sp>
    </p:spTree>
  </p:cSld>
  <p:clrMapOvr>
    <a:masterClrMapping/>
  </p:clrMapOvr>
  <p:transition xmlns:p14="http://schemas.microsoft.com/office/powerpoint/2010/main" spd="med" advClick="1"/>
</p:sld>
</file>

<file path=ppt/slides/slide8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2" name="Measure M: Yes or No?"/>
          <p:cNvSpPr txBox="1"/>
          <p:nvPr/>
        </p:nvSpPr>
        <p:spPr>
          <a:xfrm>
            <a:off x="1019175" y="244474"/>
            <a:ext cx="6870700" cy="58489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3500">
                <a:solidFill>
                  <a:srgbClr val="953735"/>
                </a:solidFill>
                <a:latin typeface="Arial"/>
                <a:ea typeface="Arial"/>
                <a:cs typeface="Arial"/>
                <a:sym typeface="Arial"/>
              </a:defRPr>
            </a:lvl1pPr>
          </a:lstStyle>
          <a:p>
            <a:pPr/>
            <a:r>
              <a:t>Measure M: Yes or No?</a:t>
            </a:r>
          </a:p>
        </p:txBody>
      </p:sp>
      <p:sp>
        <p:nvSpPr>
          <p:cNvPr id="473" name="A Yes Vote Means:…"/>
          <p:cNvSpPr txBox="1"/>
          <p:nvPr/>
        </p:nvSpPr>
        <p:spPr>
          <a:xfrm>
            <a:off x="925511" y="1524000"/>
            <a:ext cx="8218490" cy="29489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700"/>
              </a:spcBef>
              <a:defRPr sz="3200">
                <a:solidFill>
                  <a:srgbClr val="254061"/>
                </a:solidFill>
                <a:latin typeface="+mn-lt"/>
                <a:ea typeface="+mn-ea"/>
                <a:cs typeface="+mn-cs"/>
                <a:sym typeface="Calibri"/>
              </a:defRPr>
            </a:pPr>
            <a:r>
              <a:t>A </a:t>
            </a:r>
            <a:r>
              <a:rPr>
                <a:solidFill>
                  <a:srgbClr val="008000"/>
                </a:solidFill>
              </a:rPr>
              <a:t>Yes</a:t>
            </a:r>
            <a:r>
              <a:t> Vote Means:</a:t>
            </a:r>
          </a:p>
          <a:p>
            <a:pPr defTabSz="457200">
              <a:spcBef>
                <a:spcPts val="600"/>
              </a:spcBef>
              <a:buSzPct val="100000"/>
              <a:buFont typeface="Arial"/>
              <a:buChar char="•"/>
              <a:defRPr sz="2800">
                <a:latin typeface="+mn-lt"/>
                <a:ea typeface="+mn-ea"/>
                <a:cs typeface="+mn-cs"/>
                <a:sym typeface="Calibri"/>
              </a:defRPr>
            </a:pPr>
            <a:r>
              <a:t>allows for a more efficient method of replacing public members of the City Audit committee.</a:t>
            </a:r>
          </a:p>
          <a:p>
            <a:pPr defTabSz="457200">
              <a:spcBef>
                <a:spcPts val="400"/>
              </a:spcBef>
              <a:defRPr sz="2800">
                <a:latin typeface="+mn-lt"/>
                <a:ea typeface="+mn-ea"/>
                <a:cs typeface="+mn-cs"/>
                <a:sym typeface="Calibri"/>
              </a:defRPr>
            </a:pPr>
          </a:p>
          <a:p>
            <a:pPr defTabSz="457200">
              <a:spcBef>
                <a:spcPts val="700"/>
              </a:spcBef>
              <a:defRPr sz="3200">
                <a:solidFill>
                  <a:srgbClr val="254061"/>
                </a:solidFill>
                <a:latin typeface="+mn-lt"/>
                <a:ea typeface="+mn-ea"/>
                <a:cs typeface="+mn-cs"/>
                <a:sym typeface="Calibri"/>
              </a:defRPr>
            </a:pPr>
            <a:r>
              <a:t>A </a:t>
            </a:r>
            <a:r>
              <a:rPr>
                <a:solidFill>
                  <a:srgbClr val="FF0000"/>
                </a:solidFill>
              </a:rPr>
              <a:t>No</a:t>
            </a:r>
            <a:r>
              <a:t> Vote Means:</a:t>
            </a:r>
          </a:p>
          <a:p>
            <a:pPr defTabSz="457200">
              <a:spcBef>
                <a:spcPts val="600"/>
              </a:spcBef>
              <a:buSzPct val="100000"/>
              <a:buFont typeface="Arial"/>
              <a:buChar char="•"/>
              <a:defRPr sz="2800">
                <a:latin typeface="+mn-lt"/>
                <a:ea typeface="+mn-ea"/>
                <a:cs typeface="+mn-cs"/>
                <a:sym typeface="Calibri"/>
              </a:defRPr>
            </a:pPr>
            <a:r>
              <a:t>No change to current practices</a:t>
            </a:r>
          </a:p>
        </p:txBody>
      </p:sp>
    </p:spTree>
  </p:cSld>
  <p:clrMapOvr>
    <a:masterClrMapping/>
  </p:clrMapOvr>
  <p:transition xmlns:p14="http://schemas.microsoft.com/office/powerpoint/2010/main" spd="med" advClick="1"/>
</p:sld>
</file>

<file path=ppt/slides/slide8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5" name="Measure N  Police Retirement Disability Benefit…"/>
          <p:cNvSpPr txBox="1"/>
          <p:nvPr>
            <p:ph type="title" idx="4294967295"/>
          </p:nvPr>
        </p:nvSpPr>
        <p:spPr>
          <a:xfrm>
            <a:off x="304799" y="2130425"/>
            <a:ext cx="8155238" cy="1791693"/>
          </a:xfrm>
          <a:prstGeom prst="rect">
            <a:avLst/>
          </a:prstGeom>
        </p:spPr>
        <p:txBody>
          <a:bodyPr/>
          <a:lstStyle/>
          <a:p>
            <a:pPr defTabSz="411479">
              <a:defRPr b="1" sz="2400"/>
            </a:pPr>
            <a:r>
              <a:t>Measure N</a:t>
            </a:r>
            <a:br/>
            <a:br/>
            <a:r>
              <a:t>Police Retirement Disability Benefit</a:t>
            </a:r>
          </a:p>
          <a:p>
            <a:pPr defTabSz="411479">
              <a:defRPr b="1" sz="2400"/>
            </a:pPr>
          </a:p>
          <a:p>
            <a:pPr defTabSz="411479">
              <a:defRPr b="1" sz="1800"/>
            </a:pPr>
            <a:r>
              <a:t>(Amendment to the San Diego Municipal Code)</a:t>
            </a:r>
          </a:p>
        </p:txBody>
      </p:sp>
    </p:spTree>
  </p:cSld>
  <p:clrMapOvr>
    <a:masterClrMapping/>
  </p:clrMapOvr>
  <p:transition xmlns:p14="http://schemas.microsoft.com/office/powerpoint/2010/main" spd="med" advClick="1"/>
</p:sld>
</file>

<file path=ppt/slides/slide8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9"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480" name="The City of San Diego agreed in an MOU between the City and the SD Police Officers Association to reinstate a benefit to police officers who suffer certain violent attacks at work, resulting in great bodily harm. This was a benefit that existed between the years 2000 and 2010. Pension records showed no claims for it.…"/>
          <p:cNvSpPr txBox="1"/>
          <p:nvPr>
            <p:ph type="body" idx="4294967295"/>
          </p:nvPr>
        </p:nvSpPr>
        <p:spPr>
          <a:xfrm>
            <a:off x="703261" y="1600200"/>
            <a:ext cx="7983540" cy="4525963"/>
          </a:xfrm>
          <a:prstGeom prst="rect">
            <a:avLst/>
          </a:prstGeom>
        </p:spPr>
        <p:txBody>
          <a:bodyPr/>
          <a:lstStyle/>
          <a:p>
            <a:pPr>
              <a:spcBef>
                <a:spcPts val="600"/>
              </a:spcBef>
              <a:buChar char="•"/>
              <a:defRPr b="0" sz="2800"/>
            </a:pPr>
            <a:r>
              <a:t>The City of San Diego agreed in an MOU between the City and the SD Police Officers Association to reinstate a benefit to police officers that was removed by an oversight during negotiations in 2010. This was a benefit that existed between the years 2000 and 2010. Pension records showed no claims for it.</a:t>
            </a:r>
          </a:p>
          <a:p>
            <a:pPr>
              <a:spcBef>
                <a:spcPts val="600"/>
              </a:spcBef>
              <a:buChar char="•"/>
              <a:defRPr b="0" sz="2800"/>
            </a:pPr>
            <a:r>
              <a:t>The benefit was removed starting in July 1, 2010.</a:t>
            </a:r>
          </a:p>
        </p:txBody>
      </p:sp>
    </p:spTree>
  </p:cSld>
  <p:clrMapOvr>
    <a:masterClrMapping/>
  </p:clrMapOvr>
  <p:transition xmlns:p14="http://schemas.microsoft.com/office/powerpoint/2010/main" spd="med" advClick="1"/>
</p:sld>
</file>

<file path=ppt/slides/slide8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4" name="What Measure N Would Do"/>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What Measure N Would Do</a:t>
            </a:r>
          </a:p>
        </p:txBody>
      </p:sp>
      <p:sp>
        <p:nvSpPr>
          <p:cNvPr id="485" name="It would allow police officers to retire on Disability who are experiencing a mental or nervous disorder due to a violent act that causes great bodily injury while on duty and are no longer capable of performing his or her normal or customary duties."/>
          <p:cNvSpPr txBox="1"/>
          <p:nvPr>
            <p:ph type="body" idx="4294967295"/>
          </p:nvPr>
        </p:nvSpPr>
        <p:spPr>
          <a:xfrm>
            <a:off x="703261" y="1600200"/>
            <a:ext cx="7983540" cy="4525963"/>
          </a:xfrm>
          <a:prstGeom prst="rect">
            <a:avLst/>
          </a:prstGeom>
        </p:spPr>
        <p:txBody>
          <a:bodyPr/>
          <a:lstStyle>
            <a:lvl1pPr>
              <a:buChar char="•"/>
              <a:defRPr b="0"/>
            </a:lvl1pPr>
          </a:lstStyle>
          <a:p>
            <a:pPr/>
            <a:r>
              <a:t>It would allow police officers to retire on Disability who are experiencing a mental or nervous disorder due to a violent act that causes great bodily injury while on duty and are no longer capable of performing his or her normal or customary duties.</a:t>
            </a:r>
          </a:p>
        </p:txBody>
      </p:sp>
    </p:spTree>
  </p:cSld>
  <p:clrMapOvr>
    <a:masterClrMapping/>
  </p:clrMapOvr>
  <p:transition xmlns:p14="http://schemas.microsoft.com/office/powerpoint/2010/main" spd="med" advClick="1"/>
</p:sld>
</file>

<file path=ppt/slides/slide8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9" name="Fiscal Impact"/>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Fiscal Impact</a:t>
            </a:r>
          </a:p>
        </p:txBody>
      </p:sp>
      <p:sp>
        <p:nvSpPr>
          <p:cNvPr id="490" name="The estimated cost is in the range of $0 to $200,000. It will depend on how often it is used."/>
          <p:cNvSpPr txBox="1"/>
          <p:nvPr>
            <p:ph type="body" idx="4294967295"/>
          </p:nvPr>
        </p:nvSpPr>
        <p:spPr>
          <a:xfrm>
            <a:off x="580230" y="1493837"/>
            <a:ext cx="7983540" cy="4525963"/>
          </a:xfrm>
          <a:prstGeom prst="rect">
            <a:avLst/>
          </a:prstGeom>
        </p:spPr>
        <p:txBody>
          <a:bodyPr/>
          <a:lstStyle/>
          <a:p>
            <a:pPr lvl="1" marL="742950" indent="-285750">
              <a:spcBef>
                <a:spcPts val="0"/>
              </a:spcBef>
              <a:defRPr b="0" sz="2400"/>
            </a:pPr>
          </a:p>
          <a:p>
            <a:pPr lvl="1" marL="742950" indent="-285750">
              <a:spcBef>
                <a:spcPts val="0"/>
              </a:spcBef>
              <a:defRPr b="0" sz="2400"/>
            </a:pPr>
          </a:p>
          <a:p>
            <a:pPr lvl="1" marL="742950" indent="-285750">
              <a:spcBef>
                <a:spcPts val="0"/>
              </a:spcBef>
              <a:defRPr b="0" sz="2400"/>
            </a:pPr>
            <a:r>
              <a:t>The estimated cost is in the range of $0 to $200,000. It will depend on how often it is used.</a:t>
            </a:r>
          </a:p>
        </p:txBody>
      </p:sp>
    </p:spTree>
  </p:cSld>
  <p:clrMapOvr>
    <a:masterClrMapping/>
  </p:clrMapOvr>
  <p:transition xmlns:p14="http://schemas.microsoft.com/office/powerpoint/2010/main" spd="med" advClick="1"/>
</p:sld>
</file>

<file path=ppt/slides/slide8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4" name="Measure N Supporters Say:"/>
          <p:cNvSpPr txBox="1"/>
          <p:nvPr>
            <p:ph type="title" idx="4294967295"/>
          </p:nvPr>
        </p:nvSpPr>
        <p:spPr>
          <a:xfrm>
            <a:off x="1790700" y="177798"/>
            <a:ext cx="8229600" cy="1143004"/>
          </a:xfrm>
          <a:prstGeom prst="rect">
            <a:avLst/>
          </a:prstGeom>
        </p:spPr>
        <p:txBody>
          <a:bodyPr/>
          <a:lstStyle>
            <a:lvl1pPr algn="l">
              <a:defRPr b="1" sz="3200">
                <a:solidFill>
                  <a:srgbClr val="A50021"/>
                </a:solidFill>
                <a:latin typeface="Arial"/>
                <a:ea typeface="Arial"/>
                <a:cs typeface="Arial"/>
                <a:sym typeface="Arial"/>
              </a:defRPr>
            </a:lvl1pPr>
          </a:lstStyle>
          <a:p>
            <a:pPr/>
            <a:r>
              <a:t>Measure N Supporters Say:</a:t>
            </a:r>
          </a:p>
        </p:txBody>
      </p:sp>
      <p:sp>
        <p:nvSpPr>
          <p:cNvPr id="495" name="It will be helpful in hiring and retaining officers…"/>
          <p:cNvSpPr txBox="1"/>
          <p:nvPr>
            <p:ph type="body" idx="4294967295"/>
          </p:nvPr>
        </p:nvSpPr>
        <p:spPr>
          <a:xfrm>
            <a:off x="703261" y="1600200"/>
            <a:ext cx="7983540" cy="5105400"/>
          </a:xfrm>
          <a:prstGeom prst="rect">
            <a:avLst/>
          </a:prstGeom>
        </p:spPr>
        <p:txBody>
          <a:bodyPr/>
          <a:lstStyle/>
          <a:p>
            <a:pPr>
              <a:spcBef>
                <a:spcPts val="600"/>
              </a:spcBef>
              <a:buChar char="•"/>
              <a:defRPr b="0" sz="2800"/>
            </a:pPr>
            <a:r>
              <a:t>It will be helpful in hiring and retaining officers</a:t>
            </a:r>
          </a:p>
          <a:p>
            <a:pPr>
              <a:spcBef>
                <a:spcPts val="600"/>
              </a:spcBef>
              <a:buChar char="•"/>
              <a:defRPr b="0" sz="2800"/>
            </a:pPr>
            <a:r>
              <a:t>It was removed by mistake but needed to be voted on by the voters to reinstate it.</a:t>
            </a:r>
          </a:p>
          <a:p>
            <a:pPr>
              <a:buSzTx/>
              <a:buNone/>
            </a:pPr>
            <a:r>
              <a:t>Supporters:</a:t>
            </a:r>
          </a:p>
          <a:p>
            <a:pPr>
              <a:buSzTx/>
              <a:buNone/>
            </a:pPr>
            <a:r>
              <a:t>Police Officers Association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he Way It Is Now"/>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The Way It Is Now</a:t>
            </a:r>
          </a:p>
        </p:txBody>
      </p:sp>
      <p:sp>
        <p:nvSpPr>
          <p:cNvPr id="176" name="There are a number of parts of the County Charter that don’t conform to state and Federal laws. There are others that don’t accurately reflect the administrative structure of the County.  This “cleans up” the language to accurately conform to state and federal laws and reflects the County administration."/>
          <p:cNvSpPr txBox="1"/>
          <p:nvPr>
            <p:ph type="body" idx="4294967295"/>
          </p:nvPr>
        </p:nvSpPr>
        <p:spPr>
          <a:xfrm>
            <a:off x="703261" y="1600200"/>
            <a:ext cx="7983540" cy="4525963"/>
          </a:xfrm>
          <a:prstGeom prst="rect">
            <a:avLst/>
          </a:prstGeom>
        </p:spPr>
        <p:txBody>
          <a:bodyPr/>
          <a:lstStyle>
            <a:lvl1pPr>
              <a:spcBef>
                <a:spcPts val="600"/>
              </a:spcBef>
              <a:buChar char="•"/>
              <a:defRPr b="0" sz="2800"/>
            </a:lvl1pPr>
          </a:lstStyle>
          <a:p>
            <a:pPr/>
            <a:r>
              <a:t>There are a number of parts of the County Charter that don’t conform to state and Federal laws. There are others that don’t accurately reflect the administrative structure of the County.  This “cleans up” the language to accurately conform to state and federal laws and reflects the County administration.</a:t>
            </a:r>
          </a:p>
        </p:txBody>
      </p:sp>
    </p:spTree>
  </p:cSld>
  <p:clrMapOvr>
    <a:masterClrMapping/>
  </p:clrMapOvr>
  <p:transition xmlns:p14="http://schemas.microsoft.com/office/powerpoint/2010/main" spd="med" advClick="1"/>
</p:sld>
</file>

<file path=ppt/slides/slide9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7" name="Measure N Opponents Say:"/>
          <p:cNvSpPr txBox="1"/>
          <p:nvPr>
            <p:ph type="title" idx="4294967295"/>
          </p:nvPr>
        </p:nvSpPr>
        <p:spPr>
          <a:xfrm>
            <a:off x="762000" y="304798"/>
            <a:ext cx="8229600" cy="1143004"/>
          </a:xfrm>
          <a:prstGeom prst="rect">
            <a:avLst/>
          </a:prstGeom>
        </p:spPr>
        <p:txBody>
          <a:bodyPr/>
          <a:lstStyle>
            <a:lvl1pPr algn="l">
              <a:defRPr b="1" sz="3200">
                <a:solidFill>
                  <a:srgbClr val="953735"/>
                </a:solidFill>
                <a:latin typeface="Arial"/>
                <a:ea typeface="Arial"/>
                <a:cs typeface="Arial"/>
                <a:sym typeface="Arial"/>
              </a:defRPr>
            </a:lvl1pPr>
          </a:lstStyle>
          <a:p>
            <a:pPr/>
            <a:r>
              <a:t>Measure N Opponents Say:</a:t>
            </a:r>
          </a:p>
        </p:txBody>
      </p:sp>
      <p:sp>
        <p:nvSpPr>
          <p:cNvPr id="498" name="At the moment there is no opposition."/>
          <p:cNvSpPr txBox="1"/>
          <p:nvPr>
            <p:ph type="body" sz="half" idx="4294967295"/>
          </p:nvPr>
        </p:nvSpPr>
        <p:spPr>
          <a:xfrm>
            <a:off x="762000" y="1676399"/>
            <a:ext cx="7696200" cy="2087566"/>
          </a:xfrm>
          <a:prstGeom prst="rect">
            <a:avLst/>
          </a:prstGeom>
        </p:spPr>
        <p:txBody>
          <a:bodyPr/>
          <a:lstStyle>
            <a:lvl1pPr>
              <a:spcBef>
                <a:spcPts val="600"/>
              </a:spcBef>
              <a:buChar char="•"/>
              <a:defRPr b="0" sz="2800"/>
            </a:lvl1pPr>
          </a:lstStyle>
          <a:p>
            <a:pPr/>
            <a:r>
              <a:t>At the moment there is no opposition.</a:t>
            </a:r>
          </a:p>
        </p:txBody>
      </p:sp>
    </p:spTree>
  </p:cSld>
  <p:clrMapOvr>
    <a:masterClrMapping/>
  </p:clrMapOvr>
  <p:transition xmlns:p14="http://schemas.microsoft.com/office/powerpoint/2010/main" spd="med" advClick="1"/>
</p:sld>
</file>

<file path=ppt/slides/slide9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2" name="Measure N: Yes or No?"/>
          <p:cNvSpPr txBox="1"/>
          <p:nvPr/>
        </p:nvSpPr>
        <p:spPr>
          <a:xfrm>
            <a:off x="1019175" y="244474"/>
            <a:ext cx="6870700" cy="58489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defRPr sz="3500">
                <a:solidFill>
                  <a:srgbClr val="953735"/>
                </a:solidFill>
                <a:latin typeface="Arial"/>
                <a:ea typeface="Arial"/>
                <a:cs typeface="Arial"/>
                <a:sym typeface="Arial"/>
              </a:defRPr>
            </a:lvl1pPr>
          </a:lstStyle>
          <a:p>
            <a:pPr/>
            <a:r>
              <a:t>Measure N: Yes or No?</a:t>
            </a:r>
          </a:p>
        </p:txBody>
      </p:sp>
      <p:sp>
        <p:nvSpPr>
          <p:cNvPr id="503" name="A Yes Vote Means:…"/>
          <p:cNvSpPr txBox="1"/>
          <p:nvPr/>
        </p:nvSpPr>
        <p:spPr>
          <a:xfrm>
            <a:off x="1103311" y="1422399"/>
            <a:ext cx="7456887" cy="33045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700"/>
              </a:spcBef>
              <a:defRPr sz="3200">
                <a:solidFill>
                  <a:srgbClr val="254061"/>
                </a:solidFill>
                <a:latin typeface="+mn-lt"/>
                <a:ea typeface="+mn-ea"/>
                <a:cs typeface="+mn-cs"/>
                <a:sym typeface="Calibri"/>
              </a:defRPr>
            </a:pPr>
            <a:r>
              <a:t>A </a:t>
            </a:r>
            <a:r>
              <a:rPr>
                <a:solidFill>
                  <a:srgbClr val="008000"/>
                </a:solidFill>
              </a:rPr>
              <a:t>Yes</a:t>
            </a:r>
            <a:r>
              <a:t> Vote Means:</a:t>
            </a:r>
          </a:p>
          <a:p>
            <a:pPr defTabSz="457200">
              <a:spcBef>
                <a:spcPts val="600"/>
              </a:spcBef>
              <a:buSzPct val="100000"/>
              <a:buFont typeface="Arial"/>
              <a:buChar char="•"/>
              <a:defRPr sz="2800">
                <a:latin typeface="+mn-lt"/>
                <a:ea typeface="+mn-ea"/>
                <a:cs typeface="+mn-cs"/>
                <a:sym typeface="Calibri"/>
              </a:defRPr>
            </a:pPr>
            <a:r>
              <a:t>The benefit will be reinstated for the members of the SDPOA who are part of the retirement system.</a:t>
            </a:r>
          </a:p>
          <a:p>
            <a:pPr defTabSz="457200">
              <a:spcBef>
                <a:spcPts val="700"/>
              </a:spcBef>
              <a:defRPr sz="3200">
                <a:solidFill>
                  <a:srgbClr val="254061"/>
                </a:solidFill>
                <a:latin typeface="+mn-lt"/>
                <a:ea typeface="+mn-ea"/>
                <a:cs typeface="+mn-cs"/>
                <a:sym typeface="Calibri"/>
              </a:defRPr>
            </a:pPr>
            <a:r>
              <a:t>A </a:t>
            </a:r>
            <a:r>
              <a:rPr>
                <a:solidFill>
                  <a:srgbClr val="FF0000"/>
                </a:solidFill>
              </a:rPr>
              <a:t>No</a:t>
            </a:r>
            <a:r>
              <a:t> Vote Means:</a:t>
            </a:r>
          </a:p>
          <a:p>
            <a:pPr defTabSz="457200">
              <a:spcBef>
                <a:spcPts val="600"/>
              </a:spcBef>
              <a:buSzPct val="100000"/>
              <a:buFont typeface="Arial"/>
              <a:buChar char="•"/>
              <a:defRPr sz="2800">
                <a:latin typeface="+mn-lt"/>
                <a:ea typeface="+mn-ea"/>
                <a:cs typeface="+mn-cs"/>
                <a:sym typeface="Calibri"/>
              </a:defRPr>
            </a:pPr>
            <a:r>
              <a:t>The benefit will continue to NOT being available to the members of the SDPOA.</a:t>
            </a:r>
          </a:p>
        </p:txBody>
      </p:sp>
    </p:spTree>
  </p:cSld>
  <p:clrMapOvr>
    <a:masterClrMapping/>
  </p:clrMapOvr>
  <p:transition xmlns:p14="http://schemas.microsoft.com/office/powerpoint/2010/main" spd="med" advClick="1"/>
</p:sld>
</file>

<file path=ppt/slides/slide9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5" name="More Information"/>
          <p:cNvSpPr txBox="1"/>
          <p:nvPr>
            <p:ph type="title" idx="4294967295"/>
          </p:nvPr>
        </p:nvSpPr>
        <p:spPr>
          <a:xfrm>
            <a:off x="457200" y="274637"/>
            <a:ext cx="8229600" cy="1143001"/>
          </a:xfrm>
          <a:prstGeom prst="rect">
            <a:avLst/>
          </a:prstGeom>
        </p:spPr>
        <p:txBody>
          <a:bodyPr/>
          <a:lstStyle>
            <a:lvl1pPr>
              <a:defRPr b="1">
                <a:solidFill>
                  <a:srgbClr val="953735"/>
                </a:solidFill>
              </a:defRPr>
            </a:lvl1pPr>
          </a:lstStyle>
          <a:p>
            <a:pPr/>
            <a:r>
              <a:t>More Information</a:t>
            </a:r>
          </a:p>
        </p:txBody>
      </p:sp>
      <p:sp>
        <p:nvSpPr>
          <p:cNvPr id="506" name="Sample Ballot…"/>
          <p:cNvSpPr txBox="1"/>
          <p:nvPr>
            <p:ph type="body" idx="4294967295"/>
          </p:nvPr>
        </p:nvSpPr>
        <p:spPr>
          <a:xfrm>
            <a:off x="703261" y="1600200"/>
            <a:ext cx="7983540" cy="4876800"/>
          </a:xfrm>
          <a:prstGeom prst="rect">
            <a:avLst/>
          </a:prstGeom>
        </p:spPr>
        <p:txBody>
          <a:bodyPr/>
          <a:lstStyle/>
          <a:p>
            <a:pPr>
              <a:lnSpc>
                <a:spcPct val="80000"/>
              </a:lnSpc>
              <a:spcBef>
                <a:spcPts val="500"/>
              </a:spcBef>
              <a:buChar char="•"/>
              <a:defRPr sz="2200"/>
            </a:pPr>
            <a:r>
              <a:t>Sample Ballot</a:t>
            </a:r>
          </a:p>
          <a:p>
            <a:pPr lvl="1" marL="742950" indent="-285750">
              <a:lnSpc>
                <a:spcPct val="80000"/>
              </a:lnSpc>
              <a:spcBef>
                <a:spcPts val="0"/>
              </a:spcBef>
              <a:defRPr sz="2000"/>
            </a:pPr>
            <a:r>
              <a:t>Mailed to registered voters</a:t>
            </a:r>
          </a:p>
          <a:p>
            <a:pPr lvl="1" marL="742950" indent="-285750">
              <a:lnSpc>
                <a:spcPct val="80000"/>
              </a:lnSpc>
              <a:spcBef>
                <a:spcPts val="0"/>
              </a:spcBef>
              <a:defRPr sz="2000"/>
            </a:pPr>
          </a:p>
          <a:p>
            <a:pPr>
              <a:lnSpc>
                <a:spcPct val="80000"/>
              </a:lnSpc>
              <a:spcBef>
                <a:spcPts val="500"/>
              </a:spcBef>
              <a:buChar char="•"/>
              <a:defRPr sz="2200"/>
            </a:pPr>
            <a:r>
              <a:t>Official Voter Information Guide</a:t>
            </a:r>
          </a:p>
          <a:p>
            <a:pPr lvl="1" marL="742950" indent="-285750">
              <a:lnSpc>
                <a:spcPct val="80000"/>
              </a:lnSpc>
              <a:spcBef>
                <a:spcPts val="0"/>
              </a:spcBef>
              <a:defRPr sz="2000" u="sng">
                <a:solidFill>
                  <a:srgbClr val="00518E"/>
                </a:solidFill>
              </a:defRPr>
            </a:pPr>
            <a:r>
              <a:t>www.voterguide.sos.ca.gov</a:t>
            </a:r>
            <a:r>
              <a:rPr u="none">
                <a:solidFill>
                  <a:srgbClr val="0070C0"/>
                </a:solidFill>
              </a:rPr>
              <a:t> </a:t>
            </a:r>
            <a:endParaRPr>
              <a:solidFill>
                <a:srgbClr val="0070C0"/>
              </a:solidFill>
            </a:endParaRPr>
          </a:p>
          <a:p>
            <a:pPr lvl="1" marL="742950" indent="-285750">
              <a:lnSpc>
                <a:spcPct val="80000"/>
              </a:lnSpc>
              <a:spcBef>
                <a:spcPts val="0"/>
              </a:spcBef>
              <a:defRPr sz="2000"/>
            </a:pPr>
            <a:r>
              <a:t>Mailed to registered voters</a:t>
            </a:r>
          </a:p>
          <a:p>
            <a:pPr lvl="1" marL="742950" indent="-285750">
              <a:lnSpc>
                <a:spcPct val="80000"/>
              </a:lnSpc>
              <a:spcBef>
                <a:spcPts val="0"/>
              </a:spcBef>
              <a:defRPr sz="2000"/>
            </a:pPr>
          </a:p>
          <a:p>
            <a:pPr>
              <a:lnSpc>
                <a:spcPct val="80000"/>
              </a:lnSpc>
              <a:spcBef>
                <a:spcPts val="500"/>
              </a:spcBef>
              <a:buChar char="•"/>
              <a:defRPr sz="2200"/>
            </a:pPr>
            <a:r>
              <a:t>Easy Voter Guide</a:t>
            </a:r>
          </a:p>
          <a:p>
            <a:pPr lvl="1" marL="742950" indent="-285750">
              <a:lnSpc>
                <a:spcPct val="80000"/>
              </a:lnSpc>
              <a:spcBef>
                <a:spcPts val="0"/>
              </a:spcBef>
              <a:defRPr sz="2000" u="sng">
                <a:solidFill>
                  <a:srgbClr val="00518E"/>
                </a:solidFill>
              </a:defRPr>
            </a:pPr>
            <a:r>
              <a:t>www.easyvoterguide.org</a:t>
            </a:r>
            <a:r>
              <a:rPr>
                <a:solidFill>
                  <a:srgbClr val="000000"/>
                </a:solidFill>
              </a:rPr>
              <a:t> </a:t>
            </a:r>
          </a:p>
          <a:p>
            <a:pPr lvl="1" marL="742950" indent="-285750">
              <a:lnSpc>
                <a:spcPct val="80000"/>
              </a:lnSpc>
              <a:spcBef>
                <a:spcPts val="0"/>
              </a:spcBef>
              <a:defRPr sz="2000" u="sng"/>
            </a:pPr>
          </a:p>
          <a:p>
            <a:pPr>
              <a:lnSpc>
                <a:spcPct val="80000"/>
              </a:lnSpc>
              <a:spcBef>
                <a:spcPts val="500"/>
              </a:spcBef>
              <a:buChar char="•"/>
              <a:defRPr sz="2200"/>
            </a:pPr>
            <a:r>
              <a:t>Voters Edge</a:t>
            </a:r>
          </a:p>
          <a:p>
            <a:pPr lvl="1" marL="742950" indent="-285750">
              <a:lnSpc>
                <a:spcPct val="80000"/>
              </a:lnSpc>
              <a:spcBef>
                <a:spcPts val="0"/>
              </a:spcBef>
              <a:defRPr sz="2000" u="sng">
                <a:solidFill>
                  <a:srgbClr val="00518E"/>
                </a:solidFill>
              </a:defRPr>
            </a:pPr>
            <a:r>
              <a:t>www.votersedge.org/ca</a:t>
            </a:r>
          </a:p>
          <a:p>
            <a:pPr lvl="1" marL="742950" indent="-285750">
              <a:lnSpc>
                <a:spcPct val="80000"/>
              </a:lnSpc>
              <a:spcBef>
                <a:spcPts val="0"/>
              </a:spcBef>
              <a:defRPr sz="2000" u="sng"/>
            </a:pPr>
          </a:p>
          <a:p>
            <a:pPr>
              <a:lnSpc>
                <a:spcPct val="80000"/>
              </a:lnSpc>
              <a:spcBef>
                <a:spcPts val="500"/>
              </a:spcBef>
              <a:buChar char="•"/>
              <a:defRPr sz="2200" u="sng"/>
            </a:pPr>
            <a:r>
              <a:t>Cal-Access</a:t>
            </a:r>
          </a:p>
          <a:p>
            <a:pPr lvl="1" marL="742950" indent="-285750">
              <a:lnSpc>
                <a:spcPct val="80000"/>
              </a:lnSpc>
              <a:spcBef>
                <a:spcPts val="0"/>
              </a:spcBef>
              <a:defRPr sz="2000" u="sng">
                <a:solidFill>
                  <a:srgbClr val="00518E"/>
                </a:solidFill>
              </a:defRPr>
            </a:pPr>
            <a:r>
              <a:t>cal-access.sos.ca.gov</a:t>
            </a:r>
            <a:r>
              <a:rPr>
                <a:solidFill>
                  <a:srgbClr val="000000"/>
                </a:solidFill>
              </a:rPr>
              <a:t> </a:t>
            </a:r>
          </a:p>
        </p:txBody>
      </p:sp>
      <p:pic>
        <p:nvPicPr>
          <p:cNvPr id="507" name="Screen Clipping" descr="Screen Clipping"/>
          <p:cNvPicPr>
            <a:picLocks noChangeAspect="1"/>
          </p:cNvPicPr>
          <p:nvPr/>
        </p:nvPicPr>
        <p:blipFill>
          <a:blip r:embed="rId3">
            <a:extLst/>
          </a:blip>
          <a:stretch>
            <a:fillRect/>
          </a:stretch>
        </p:blipFill>
        <p:spPr>
          <a:xfrm>
            <a:off x="5338762" y="3886200"/>
            <a:ext cx="771528" cy="1001713"/>
          </a:xfrm>
          <a:prstGeom prst="rect">
            <a:avLst/>
          </a:prstGeom>
          <a:ln>
            <a:solidFill>
              <a:schemeClr val="accent1"/>
            </a:solidFill>
          </a:ln>
        </p:spPr>
      </p:pic>
      <p:pic>
        <p:nvPicPr>
          <p:cNvPr id="508" name="Screen Clipping" descr="Screen Clipping"/>
          <p:cNvPicPr>
            <a:picLocks noChangeAspect="1"/>
          </p:cNvPicPr>
          <p:nvPr/>
        </p:nvPicPr>
        <p:blipFill>
          <a:blip r:embed="rId4">
            <a:extLst/>
          </a:blip>
          <a:stretch>
            <a:fillRect/>
          </a:stretch>
        </p:blipFill>
        <p:spPr>
          <a:xfrm>
            <a:off x="5286375" y="4887912"/>
            <a:ext cx="876300" cy="771528"/>
          </a:xfrm>
          <a:prstGeom prst="rect">
            <a:avLst/>
          </a:prstGeom>
          <a:ln w="12700">
            <a:miter lim="400000"/>
          </a:ln>
        </p:spPr>
      </p:pic>
      <p:pic>
        <p:nvPicPr>
          <p:cNvPr id="509" name="Screen Clipping" descr="Screen Clipping"/>
          <p:cNvPicPr>
            <a:picLocks noChangeAspect="1"/>
          </p:cNvPicPr>
          <p:nvPr/>
        </p:nvPicPr>
        <p:blipFill>
          <a:blip r:embed="rId5">
            <a:extLst/>
          </a:blip>
          <a:stretch>
            <a:fillRect/>
          </a:stretch>
        </p:blipFill>
        <p:spPr>
          <a:xfrm>
            <a:off x="5262562" y="2611435"/>
            <a:ext cx="847728" cy="1114428"/>
          </a:xfrm>
          <a:prstGeom prst="rect">
            <a:avLst/>
          </a:prstGeom>
          <a:ln>
            <a:solidFill>
              <a:schemeClr val="accent1"/>
            </a:solidFill>
          </a:ln>
        </p:spPr>
      </p:pic>
      <p:pic>
        <p:nvPicPr>
          <p:cNvPr id="510" name="Screen Clipping" descr="Screen Clipping"/>
          <p:cNvPicPr>
            <a:picLocks noChangeAspect="1"/>
          </p:cNvPicPr>
          <p:nvPr/>
        </p:nvPicPr>
        <p:blipFill>
          <a:blip r:embed="rId6">
            <a:extLst/>
          </a:blip>
          <a:stretch>
            <a:fillRect/>
          </a:stretch>
        </p:blipFill>
        <p:spPr>
          <a:xfrm>
            <a:off x="4789487" y="5764212"/>
            <a:ext cx="2640015" cy="582615"/>
          </a:xfrm>
          <a:prstGeom prst="rect">
            <a:avLst/>
          </a:prstGeom>
          <a:ln w="12700">
            <a:miter lim="400000"/>
          </a:ln>
        </p:spPr>
      </p:pic>
      <p:pic>
        <p:nvPicPr>
          <p:cNvPr id="511" name="Screen Clipping" descr="Screen Clipping"/>
          <p:cNvPicPr>
            <a:picLocks noChangeAspect="1"/>
          </p:cNvPicPr>
          <p:nvPr/>
        </p:nvPicPr>
        <p:blipFill>
          <a:blip r:embed="rId7">
            <a:extLst/>
          </a:blip>
          <a:stretch>
            <a:fillRect/>
          </a:stretch>
        </p:blipFill>
        <p:spPr>
          <a:xfrm>
            <a:off x="4572000" y="1676400"/>
            <a:ext cx="1804990" cy="654050"/>
          </a:xfrm>
          <a:prstGeom prst="rect">
            <a:avLst/>
          </a:prstGeom>
          <a:ln>
            <a:solidFill>
              <a:schemeClr val="accent1"/>
            </a:solidFill>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